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3" r:id="rId15"/>
    <p:sldId id="272" r:id="rId16"/>
    <p:sldId id="271" r:id="rId17"/>
  </p:sldIdLst>
  <p:sldSz cx="16256000" cy="9144000"/>
  <p:notesSz cx="9144000" cy="16256000"/>
  <p:embeddedFontLst>
    <p:embeddedFont>
      <p:font typeface="微软雅黑" panose="020B0503020204020204" pitchFamily="34" charset="-122"/>
      <p:regular r:id="rId19"/>
      <p:bold r:id="rId20"/>
    </p:embeddedFont>
    <p:embeddedFont>
      <p:font typeface="MiSans" pitchFamily="2" charset="-122"/>
      <p:regular r:id="rId21"/>
    </p:embeddedFont>
    <p:embeddedFont>
      <p:font typeface="阿里妈妈数黑体"/>
      <p:regular r:id="rId22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2"/>
    <p:restoredTop sz="96159"/>
  </p:normalViewPr>
  <p:slideViewPr>
    <p:cSldViewPr snapToGrid="0" snapToObjects="1">
      <p:cViewPr varScale="1">
        <p:scale>
          <a:sx n="77" d="100"/>
          <a:sy n="77" d="100"/>
        </p:scale>
        <p:origin x="856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99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CA169-F764-CF78-471E-2ECAF6ABD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07D52E-5F38-39C5-7437-2E45311F1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DAD76-230F-99F4-FC4E-369182149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FFD-4BE0-8C3B-F875-27BCA5054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26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96FA6-BCA6-1511-E270-94C11D16C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0C613-79DA-BACC-90C2-496E5E8EE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00E522-256B-6861-5EFD-0934F5D45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BF901-113D-1ADE-CF25-960FD0758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04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0776F-B1DB-6A71-60EB-C3D3B5A9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1F8D2-A5E7-6BA8-5780-A3950EA04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6E3A4-5DA9-8E2A-4BD3-606C16F7F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84E8D-8AA8-8812-CBA9-75F12056A5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9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9BD6-5FF7-1F61-9EDD-87F99C24E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CB5908-9769-4F49-CEB6-F75994751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E8E9FD-9C3C-E63F-847E-E46B8F77C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FCA34-D7CB-B4E1-B049-91CD0723B7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e0021dc0318f275fabcb2908c35a49caaf58f8af.jpg"/>
          <p:cNvPicPr>
            <a:picLocks noChangeAspect="1"/>
          </p:cNvPicPr>
          <p:nvPr/>
        </p:nvPicPr>
        <p:blipFill>
          <a:blip r:embed="rId3">
            <a:alphaModFix amt="40000"/>
          </a:blip>
          <a:srcRect t="21875" b="21875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pic>
        <p:nvPicPr>
          <p:cNvPr id="15" name="圖片 14" descr="一張含有 建築, 天空, 戶外, 簽名、標誌 的圖片&#10;&#10;AI 產生的內容可能不正確。">
            <a:extLst>
              <a:ext uri="{FF2B5EF4-FFF2-40B4-BE49-F238E27FC236}">
                <a16:creationId xmlns:a16="http://schemas.microsoft.com/office/drawing/2014/main" id="{07EC9E40-BCEE-BC4A-878A-88D63AE2A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89024" cy="9143999"/>
          </a:xfrm>
          <a:prstGeom prst="rect">
            <a:avLst/>
          </a:prstGeom>
        </p:spPr>
      </p:pic>
      <p:pic>
        <p:nvPicPr>
          <p:cNvPr id="17" name="圖片 16" descr="一張含有 圖形, 字型, 紅色, 符號 的圖片&#10;&#10;AI 產生的內容可能不正確。">
            <a:extLst>
              <a:ext uri="{FF2B5EF4-FFF2-40B4-BE49-F238E27FC236}">
                <a16:creationId xmlns:a16="http://schemas.microsoft.com/office/drawing/2014/main" id="{073D1D99-BD06-52BA-2D37-BAA9ED021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024" y="-2"/>
            <a:ext cx="8492376" cy="9143999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2C2C">
                  <a:alpha val="95000"/>
                </a:srgbClr>
              </a:gs>
              <a:gs pos="50000">
                <a:srgbClr val="2C2C2C">
                  <a:alpha val="85000"/>
                </a:srgbClr>
              </a:gs>
              <a:gs pos="100000">
                <a:srgbClr val="000000">
                  <a:alpha val="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" name="Text 2"/>
          <p:cNvSpPr/>
          <p:nvPr/>
        </p:nvSpPr>
        <p:spPr>
          <a:xfrm>
            <a:off x="711200" y="1905000"/>
            <a:ext cx="284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08000" y="2616200"/>
            <a:ext cx="156972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餐飲營運痛點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與共同挑戰分析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08000" y="5207000"/>
            <a:ext cx="1625600" cy="50800"/>
          </a:xfrm>
          <a:custGeom>
            <a:avLst/>
            <a:gdLst/>
            <a:ahLst/>
            <a:cxnLst/>
            <a:rect l="l" t="t" r="r" b="b"/>
            <a:pathLst>
              <a:path w="1625600" h="50800">
                <a:moveTo>
                  <a:pt x="0" y="0"/>
                </a:moveTo>
                <a:lnTo>
                  <a:pt x="1625600" y="0"/>
                </a:lnTo>
                <a:lnTo>
                  <a:pt x="16256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5"/>
          <p:cNvSpPr/>
          <p:nvPr/>
        </p:nvSpPr>
        <p:spPr>
          <a:xfrm>
            <a:off x="508000" y="5562600"/>
            <a:ext cx="15430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以「老地方」與「屏技」為例之個案研究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08000" y="80772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50800" y="0"/>
                </a:moveTo>
                <a:lnTo>
                  <a:pt x="457200" y="0"/>
                </a:lnTo>
                <a:cubicBezTo>
                  <a:pt x="485237" y="0"/>
                  <a:pt x="508000" y="22763"/>
                  <a:pt x="508000" y="50800"/>
                </a:cubicBezTo>
                <a:lnTo>
                  <a:pt x="508000" y="457200"/>
                </a:lnTo>
                <a:cubicBezTo>
                  <a:pt x="508000" y="485237"/>
                  <a:pt x="485237" y="508000"/>
                  <a:pt x="457200" y="508000"/>
                </a:cubicBezTo>
                <a:lnTo>
                  <a:pt x="50800" y="508000"/>
                </a:lnTo>
                <a:cubicBezTo>
                  <a:pt x="22763" y="508000"/>
                  <a:pt x="0" y="485237"/>
                  <a:pt x="0" y="45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0" name="Shape 7"/>
          <p:cNvSpPr/>
          <p:nvPr/>
        </p:nvSpPr>
        <p:spPr>
          <a:xfrm>
            <a:off x="665163" y="8216900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100013" y="110728"/>
                </a:moveTo>
                <a:cubicBezTo>
                  <a:pt x="129583" y="110728"/>
                  <a:pt x="153591" y="86721"/>
                  <a:pt x="153591" y="57150"/>
                </a:cubicBezTo>
                <a:cubicBezTo>
                  <a:pt x="153591" y="27579"/>
                  <a:pt x="129583" y="3572"/>
                  <a:pt x="100013" y="3572"/>
                </a:cubicBezTo>
                <a:cubicBezTo>
                  <a:pt x="70442" y="3572"/>
                  <a:pt x="46434" y="27579"/>
                  <a:pt x="46434" y="57150"/>
                </a:cubicBezTo>
                <a:cubicBezTo>
                  <a:pt x="46434" y="86721"/>
                  <a:pt x="70442" y="110728"/>
                  <a:pt x="100012" y="110728"/>
                </a:cubicBezTo>
                <a:close/>
                <a:moveTo>
                  <a:pt x="86752" y="135731"/>
                </a:moveTo>
                <a:cubicBezTo>
                  <a:pt x="42773" y="135731"/>
                  <a:pt x="7144" y="171361"/>
                  <a:pt x="7144" y="215339"/>
                </a:cubicBezTo>
                <a:cubicBezTo>
                  <a:pt x="7144" y="222662"/>
                  <a:pt x="13082" y="228600"/>
                  <a:pt x="20404" y="228600"/>
                </a:cubicBezTo>
                <a:lnTo>
                  <a:pt x="179621" y="228600"/>
                </a:lnTo>
                <a:cubicBezTo>
                  <a:pt x="186943" y="228600"/>
                  <a:pt x="192881" y="222662"/>
                  <a:pt x="192881" y="215339"/>
                </a:cubicBezTo>
                <a:cubicBezTo>
                  <a:pt x="192881" y="171361"/>
                  <a:pt x="157252" y="135731"/>
                  <a:pt x="113273" y="135731"/>
                </a:cubicBezTo>
                <a:lnTo>
                  <a:pt x="86752" y="135731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8"/>
          <p:cNvSpPr/>
          <p:nvPr/>
        </p:nvSpPr>
        <p:spPr>
          <a:xfrm>
            <a:off x="1168400" y="8026400"/>
            <a:ext cx="1320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報告人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168400" y="8280400"/>
            <a:ext cx="2171700" cy="165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[</a:t>
            </a:r>
            <a:r>
              <a:rPr lang="en-US" sz="2000" b="1" dirty="0" err="1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林士凱</a:t>
            </a:r>
            <a:r>
              <a:rPr lang="zh-TW" altLang="en-US" sz="20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20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、</a:t>
            </a:r>
            <a:r>
              <a:rPr lang="en-US" sz="2000" b="1" dirty="0" err="1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吳俊德</a:t>
            </a:r>
            <a:r>
              <a:rPr lang="en-US" sz="20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]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3577689" y="8242300"/>
            <a:ext cx="2171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lang="en-US" sz="2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2026年1月7日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33400" y="762000"/>
            <a:ext cx="101600" cy="609600"/>
          </a:xfrm>
          <a:custGeom>
            <a:avLst/>
            <a:gdLst/>
            <a:ahLst/>
            <a:cxnLst/>
            <a:rect l="l" t="t" r="r" b="b"/>
            <a:pathLst>
              <a:path w="101600" h="609600">
                <a:moveTo>
                  <a:pt x="0" y="0"/>
                </a:moveTo>
                <a:lnTo>
                  <a:pt x="101600" y="0"/>
                </a:lnTo>
                <a:lnTo>
                  <a:pt x="101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Text 1"/>
          <p:cNvSpPr/>
          <p:nvPr/>
        </p:nvSpPr>
        <p:spPr>
          <a:xfrm>
            <a:off x="762000" y="508000"/>
            <a:ext cx="619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62000" y="863600"/>
            <a:ext cx="6324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功能一：數位菜單與一鍵撥號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33400" y="1676400"/>
            <a:ext cx="7493000" cy="4241800"/>
          </a:xfrm>
          <a:custGeom>
            <a:avLst/>
            <a:gdLst/>
            <a:ahLst/>
            <a:cxnLst/>
            <a:rect l="l" t="t" r="r" b="b"/>
            <a:pathLst>
              <a:path w="7493000" h="4241800">
                <a:moveTo>
                  <a:pt x="50800" y="0"/>
                </a:moveTo>
                <a:lnTo>
                  <a:pt x="7391409" y="0"/>
                </a:lnTo>
                <a:cubicBezTo>
                  <a:pt x="7447516" y="0"/>
                  <a:pt x="7493000" y="45484"/>
                  <a:pt x="7493000" y="101591"/>
                </a:cubicBezTo>
                <a:lnTo>
                  <a:pt x="7493000" y="4140209"/>
                </a:lnTo>
                <a:cubicBezTo>
                  <a:pt x="7493000" y="4196316"/>
                  <a:pt x="7447516" y="4241800"/>
                  <a:pt x="7391409" y="4241800"/>
                </a:cubicBezTo>
                <a:lnTo>
                  <a:pt x="50800" y="4241800"/>
                </a:lnTo>
                <a:cubicBezTo>
                  <a:pt x="22763" y="4241800"/>
                  <a:pt x="0" y="4219037"/>
                  <a:pt x="0" y="4191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4"/>
          <p:cNvSpPr/>
          <p:nvPr/>
        </p:nvSpPr>
        <p:spPr>
          <a:xfrm>
            <a:off x="533400" y="1676400"/>
            <a:ext cx="50800" cy="4241800"/>
          </a:xfrm>
          <a:custGeom>
            <a:avLst/>
            <a:gdLst/>
            <a:ahLst/>
            <a:cxnLst/>
            <a:rect l="l" t="t" r="r" b="b"/>
            <a:pathLst>
              <a:path w="50800" h="4241800">
                <a:moveTo>
                  <a:pt x="50800" y="0"/>
                </a:moveTo>
                <a:lnTo>
                  <a:pt x="50800" y="0"/>
                </a:lnTo>
                <a:lnTo>
                  <a:pt x="50800" y="4241800"/>
                </a:lnTo>
                <a:lnTo>
                  <a:pt x="50800" y="4241800"/>
                </a:lnTo>
                <a:cubicBezTo>
                  <a:pt x="22763" y="4241800"/>
                  <a:pt x="0" y="4219037"/>
                  <a:pt x="0" y="4191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5"/>
          <p:cNvSpPr/>
          <p:nvPr/>
        </p:nvSpPr>
        <p:spPr>
          <a:xfrm>
            <a:off x="8128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Shape 6"/>
          <p:cNvSpPr/>
          <p:nvPr/>
        </p:nvSpPr>
        <p:spPr>
          <a:xfrm>
            <a:off x="990600" y="2108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254000"/>
                </a:moveTo>
                <a:cubicBezTo>
                  <a:pt x="197093" y="254000"/>
                  <a:pt x="254000" y="197093"/>
                  <a:pt x="254000" y="127000"/>
                </a:cubicBezTo>
                <a:cubicBezTo>
                  <a:pt x="254000" y="56907"/>
                  <a:pt x="197093" y="0"/>
                  <a:pt x="127000" y="0"/>
                </a:cubicBezTo>
                <a:cubicBezTo>
                  <a:pt x="56907" y="0"/>
                  <a:pt x="0" y="56907"/>
                  <a:pt x="0" y="127000"/>
                </a:cubicBezTo>
                <a:cubicBezTo>
                  <a:pt x="0" y="197093"/>
                  <a:pt x="56907" y="254000"/>
                  <a:pt x="127000" y="254000"/>
                </a:cubicBezTo>
                <a:close/>
                <a:moveTo>
                  <a:pt x="127000" y="67469"/>
                </a:moveTo>
                <a:cubicBezTo>
                  <a:pt x="133598" y="67469"/>
                  <a:pt x="138906" y="72777"/>
                  <a:pt x="138906" y="79375"/>
                </a:cubicBezTo>
                <a:lnTo>
                  <a:pt x="138906" y="134938"/>
                </a:lnTo>
                <a:cubicBezTo>
                  <a:pt x="138906" y="141536"/>
                  <a:pt x="133598" y="146844"/>
                  <a:pt x="127000" y="146844"/>
                </a:cubicBezTo>
                <a:cubicBezTo>
                  <a:pt x="120402" y="146844"/>
                  <a:pt x="115094" y="141536"/>
                  <a:pt x="115094" y="134938"/>
                </a:cubicBezTo>
                <a:lnTo>
                  <a:pt x="115094" y="79375"/>
                </a:lnTo>
                <a:cubicBezTo>
                  <a:pt x="115094" y="72777"/>
                  <a:pt x="120402" y="67469"/>
                  <a:pt x="127000" y="67469"/>
                </a:cubicBezTo>
                <a:close/>
                <a:moveTo>
                  <a:pt x="113754" y="174625"/>
                </a:moveTo>
                <a:cubicBezTo>
                  <a:pt x="113453" y="169708"/>
                  <a:pt x="115905" y="165031"/>
                  <a:pt x="120120" y="162481"/>
                </a:cubicBezTo>
                <a:cubicBezTo>
                  <a:pt x="124334" y="159932"/>
                  <a:pt x="129616" y="159932"/>
                  <a:pt x="133831" y="162481"/>
                </a:cubicBezTo>
                <a:cubicBezTo>
                  <a:pt x="138045" y="165031"/>
                  <a:pt x="140497" y="169708"/>
                  <a:pt x="140196" y="174625"/>
                </a:cubicBezTo>
                <a:cubicBezTo>
                  <a:pt x="140497" y="179542"/>
                  <a:pt x="138045" y="184219"/>
                  <a:pt x="133831" y="186769"/>
                </a:cubicBezTo>
                <a:cubicBezTo>
                  <a:pt x="129616" y="189318"/>
                  <a:pt x="124334" y="189318"/>
                  <a:pt x="120120" y="186769"/>
                </a:cubicBezTo>
                <a:cubicBezTo>
                  <a:pt x="115905" y="184219"/>
                  <a:pt x="113453" y="179542"/>
                  <a:pt x="113754" y="174625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1574800" y="2038350"/>
            <a:ext cx="1409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解決痛點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12800" y="2743200"/>
            <a:ext cx="70739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顧客在</a:t>
            </a: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電話中問東問西浪費時間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、找不到最新菜單，導致訂餐效率低落。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12800" y="3632200"/>
            <a:ext cx="6959600" cy="939800"/>
          </a:xfrm>
          <a:custGeom>
            <a:avLst/>
            <a:gdLst/>
            <a:ahLst/>
            <a:cxnLst/>
            <a:rect l="l" t="t" r="r" b="b"/>
            <a:pathLst>
              <a:path w="6959600" h="939800">
                <a:moveTo>
                  <a:pt x="101602" y="0"/>
                </a:moveTo>
                <a:lnTo>
                  <a:pt x="6857998" y="0"/>
                </a:lnTo>
                <a:cubicBezTo>
                  <a:pt x="6914111" y="0"/>
                  <a:pt x="6959600" y="45489"/>
                  <a:pt x="6959600" y="101602"/>
                </a:cubicBezTo>
                <a:lnTo>
                  <a:pt x="6959600" y="838198"/>
                </a:lnTo>
                <a:cubicBezTo>
                  <a:pt x="6959600" y="894311"/>
                  <a:pt x="6914111" y="939800"/>
                  <a:pt x="6857998" y="939800"/>
                </a:cubicBezTo>
                <a:lnTo>
                  <a:pt x="101602" y="939800"/>
                </a:lnTo>
                <a:cubicBezTo>
                  <a:pt x="45489" y="939800"/>
                  <a:pt x="0" y="894311"/>
                  <a:pt x="0" y="838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965200" y="3784600"/>
            <a:ext cx="6756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電話佔線過久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965200" y="4140200"/>
            <a:ext cx="67437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高峰期顧客在電話中猶豫不決，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佔用線路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，其他人打不進來。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812800" y="4724400"/>
            <a:ext cx="6959600" cy="939800"/>
          </a:xfrm>
          <a:custGeom>
            <a:avLst/>
            <a:gdLst/>
            <a:ahLst/>
            <a:cxnLst/>
            <a:rect l="l" t="t" r="r" b="b"/>
            <a:pathLst>
              <a:path w="6959600" h="939800">
                <a:moveTo>
                  <a:pt x="101602" y="0"/>
                </a:moveTo>
                <a:lnTo>
                  <a:pt x="6857998" y="0"/>
                </a:lnTo>
                <a:cubicBezTo>
                  <a:pt x="6914111" y="0"/>
                  <a:pt x="6959600" y="45489"/>
                  <a:pt x="6959600" y="101602"/>
                </a:cubicBezTo>
                <a:lnTo>
                  <a:pt x="6959600" y="838198"/>
                </a:lnTo>
                <a:cubicBezTo>
                  <a:pt x="6959600" y="894311"/>
                  <a:pt x="6914111" y="939800"/>
                  <a:pt x="6857998" y="939800"/>
                </a:cubicBezTo>
                <a:lnTo>
                  <a:pt x="101602" y="939800"/>
                </a:lnTo>
                <a:cubicBezTo>
                  <a:pt x="45489" y="939800"/>
                  <a:pt x="0" y="894311"/>
                  <a:pt x="0" y="838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5" name="Text 13"/>
          <p:cNvSpPr/>
          <p:nvPr/>
        </p:nvSpPr>
        <p:spPr>
          <a:xfrm>
            <a:off x="965200" y="4876800"/>
            <a:ext cx="6756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菜單資訊混亂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965200" y="5232400"/>
            <a:ext cx="67437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顧客看不到菜單，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不斷詢問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，浪費雙方時間。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14350" y="6127750"/>
            <a:ext cx="7505700" cy="1054100"/>
          </a:xfrm>
          <a:custGeom>
            <a:avLst/>
            <a:gdLst/>
            <a:ahLst/>
            <a:cxnLst/>
            <a:rect l="l" t="t" r="r" b="b"/>
            <a:pathLst>
              <a:path w="7505700" h="1054100">
                <a:moveTo>
                  <a:pt x="101605" y="0"/>
                </a:moveTo>
                <a:lnTo>
                  <a:pt x="7404095" y="0"/>
                </a:lnTo>
                <a:cubicBezTo>
                  <a:pt x="7460210" y="0"/>
                  <a:pt x="7505700" y="45490"/>
                  <a:pt x="7505700" y="101605"/>
                </a:cubicBezTo>
                <a:lnTo>
                  <a:pt x="7505700" y="952495"/>
                </a:lnTo>
                <a:cubicBezTo>
                  <a:pt x="7505700" y="1008610"/>
                  <a:pt x="7460210" y="1054100"/>
                  <a:pt x="7404095" y="1054100"/>
                </a:cubicBezTo>
                <a:lnTo>
                  <a:pt x="101605" y="1054100"/>
                </a:lnTo>
                <a:cubicBezTo>
                  <a:pt x="45490" y="1054100"/>
                  <a:pt x="0" y="1008610"/>
                  <a:pt x="0" y="9524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12700">
            <a:solidFill>
              <a:srgbClr val="D4A37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" name="Shape 16"/>
          <p:cNvSpPr/>
          <p:nvPr/>
        </p:nvSpPr>
        <p:spPr>
          <a:xfrm>
            <a:off x="787400" y="65278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45306" y="190500"/>
                </a:moveTo>
                <a:cubicBezTo>
                  <a:pt x="148927" y="179437"/>
                  <a:pt x="156170" y="169416"/>
                  <a:pt x="164356" y="160784"/>
                </a:cubicBezTo>
                <a:cubicBezTo>
                  <a:pt x="180578" y="143718"/>
                  <a:pt x="190500" y="120650"/>
                  <a:pt x="190500" y="95250"/>
                </a:cubicBezTo>
                <a:cubicBezTo>
                  <a:pt x="190500" y="42664"/>
                  <a:pt x="147836" y="0"/>
                  <a:pt x="95250" y="0"/>
                </a:cubicBezTo>
                <a:cubicBezTo>
                  <a:pt x="42664" y="0"/>
                  <a:pt x="0" y="42664"/>
                  <a:pt x="0" y="95250"/>
                </a:cubicBezTo>
                <a:cubicBezTo>
                  <a:pt x="0" y="120650"/>
                  <a:pt x="9922" y="143718"/>
                  <a:pt x="26144" y="160784"/>
                </a:cubicBezTo>
                <a:cubicBezTo>
                  <a:pt x="34330" y="169416"/>
                  <a:pt x="41622" y="179437"/>
                  <a:pt x="45194" y="190500"/>
                </a:cubicBezTo>
                <a:lnTo>
                  <a:pt x="145256" y="190500"/>
                </a:lnTo>
                <a:close/>
                <a:moveTo>
                  <a:pt x="142875" y="214313"/>
                </a:moveTo>
                <a:lnTo>
                  <a:pt x="47625" y="214313"/>
                </a:lnTo>
                <a:lnTo>
                  <a:pt x="47625" y="222250"/>
                </a:lnTo>
                <a:cubicBezTo>
                  <a:pt x="47625" y="244177"/>
                  <a:pt x="65385" y="261937"/>
                  <a:pt x="87313" y="261937"/>
                </a:cubicBezTo>
                <a:lnTo>
                  <a:pt x="103188" y="261937"/>
                </a:lnTo>
                <a:cubicBezTo>
                  <a:pt x="125115" y="261937"/>
                  <a:pt x="142875" y="244177"/>
                  <a:pt x="142875" y="222250"/>
                </a:cubicBezTo>
                <a:lnTo>
                  <a:pt x="142875" y="214313"/>
                </a:lnTo>
                <a:close/>
                <a:moveTo>
                  <a:pt x="91281" y="55563"/>
                </a:moveTo>
                <a:cubicBezTo>
                  <a:pt x="71537" y="55563"/>
                  <a:pt x="55563" y="71537"/>
                  <a:pt x="55563" y="91281"/>
                </a:cubicBezTo>
                <a:cubicBezTo>
                  <a:pt x="55563" y="97879"/>
                  <a:pt x="50254" y="103188"/>
                  <a:pt x="43656" y="103188"/>
                </a:cubicBezTo>
                <a:cubicBezTo>
                  <a:pt x="37058" y="103188"/>
                  <a:pt x="31750" y="97879"/>
                  <a:pt x="31750" y="91281"/>
                </a:cubicBezTo>
                <a:cubicBezTo>
                  <a:pt x="31750" y="58390"/>
                  <a:pt x="58390" y="31750"/>
                  <a:pt x="91281" y="31750"/>
                </a:cubicBezTo>
                <a:cubicBezTo>
                  <a:pt x="97879" y="31750"/>
                  <a:pt x="103188" y="37058"/>
                  <a:pt x="103188" y="43656"/>
                </a:cubicBezTo>
                <a:cubicBezTo>
                  <a:pt x="103188" y="50254"/>
                  <a:pt x="97879" y="55563"/>
                  <a:pt x="91281" y="55563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9" name="Text 17"/>
          <p:cNvSpPr/>
          <p:nvPr/>
        </p:nvSpPr>
        <p:spPr>
          <a:xfrm>
            <a:off x="1193800" y="6337300"/>
            <a:ext cx="5257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關鍵洞察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193800" y="6692900"/>
            <a:ext cx="52451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數位菜單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不是取代</a:t>
            </a:r>
            <a:r>
              <a:rPr lang="en-US" sz="14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電話訂餐，而是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輔助</a:t>
            </a:r>
            <a:r>
              <a:rPr lang="en-US" sz="14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電話訂餐，讓流程更順暢。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229600" y="1676400"/>
            <a:ext cx="7518400" cy="5511800"/>
          </a:xfrm>
          <a:custGeom>
            <a:avLst/>
            <a:gdLst/>
            <a:ahLst/>
            <a:cxnLst/>
            <a:rect l="l" t="t" r="r" b="b"/>
            <a:pathLst>
              <a:path w="7518400" h="5511800">
                <a:moveTo>
                  <a:pt x="101582" y="0"/>
                </a:moveTo>
                <a:lnTo>
                  <a:pt x="7416818" y="0"/>
                </a:lnTo>
                <a:cubicBezTo>
                  <a:pt x="7472920" y="0"/>
                  <a:pt x="7518400" y="45480"/>
                  <a:pt x="7518400" y="101582"/>
                </a:cubicBezTo>
                <a:lnTo>
                  <a:pt x="7518400" y="5410218"/>
                </a:lnTo>
                <a:cubicBezTo>
                  <a:pt x="7518400" y="5466320"/>
                  <a:pt x="7472920" y="5511800"/>
                  <a:pt x="7416818" y="5511800"/>
                </a:cubicBezTo>
                <a:lnTo>
                  <a:pt x="101582" y="5511800"/>
                </a:lnTo>
                <a:cubicBezTo>
                  <a:pt x="45480" y="5511800"/>
                  <a:pt x="0" y="5466320"/>
                  <a:pt x="0" y="5410218"/>
                </a:cubicBezTo>
                <a:lnTo>
                  <a:pt x="0" y="101582"/>
                </a:lnTo>
                <a:cubicBezTo>
                  <a:pt x="0" y="45518"/>
                  <a:pt x="45518" y="0"/>
                  <a:pt x="101582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Shape 20"/>
          <p:cNvSpPr/>
          <p:nvPr/>
        </p:nvSpPr>
        <p:spPr>
          <a:xfrm>
            <a:off x="84836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3" name="Shape 21"/>
          <p:cNvSpPr/>
          <p:nvPr/>
        </p:nvSpPr>
        <p:spPr>
          <a:xfrm>
            <a:off x="8693150" y="21082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54484" y="15875"/>
                </a:moveTo>
                <a:lnTo>
                  <a:pt x="158750" y="15875"/>
                </a:lnTo>
                <a:cubicBezTo>
                  <a:pt x="176262" y="15875"/>
                  <a:pt x="190500" y="30113"/>
                  <a:pt x="190500" y="47625"/>
                </a:cubicBezTo>
                <a:lnTo>
                  <a:pt x="190500" y="222250"/>
                </a:lnTo>
                <a:cubicBezTo>
                  <a:pt x="190500" y="239762"/>
                  <a:pt x="176262" y="254000"/>
                  <a:pt x="158750" y="254000"/>
                </a:cubicBezTo>
                <a:lnTo>
                  <a:pt x="31750" y="254000"/>
                </a:lnTo>
                <a:cubicBezTo>
                  <a:pt x="14238" y="254000"/>
                  <a:pt x="0" y="239762"/>
                  <a:pt x="0" y="222250"/>
                </a:cubicBezTo>
                <a:lnTo>
                  <a:pt x="0" y="47625"/>
                </a:lnTo>
                <a:cubicBezTo>
                  <a:pt x="0" y="30113"/>
                  <a:pt x="14238" y="15875"/>
                  <a:pt x="31750" y="15875"/>
                </a:cubicBezTo>
                <a:lnTo>
                  <a:pt x="36016" y="15875"/>
                </a:lnTo>
                <a:cubicBezTo>
                  <a:pt x="41473" y="6400"/>
                  <a:pt x="51743" y="0"/>
                  <a:pt x="63500" y="0"/>
                </a:cubicBezTo>
                <a:lnTo>
                  <a:pt x="127000" y="0"/>
                </a:lnTo>
                <a:cubicBezTo>
                  <a:pt x="138757" y="0"/>
                  <a:pt x="149027" y="6400"/>
                  <a:pt x="154484" y="15875"/>
                </a:cubicBezTo>
                <a:close/>
                <a:moveTo>
                  <a:pt x="123031" y="55563"/>
                </a:moveTo>
                <a:cubicBezTo>
                  <a:pt x="129629" y="55563"/>
                  <a:pt x="134938" y="50254"/>
                  <a:pt x="134938" y="43656"/>
                </a:cubicBezTo>
                <a:cubicBezTo>
                  <a:pt x="134938" y="37058"/>
                  <a:pt x="129629" y="31750"/>
                  <a:pt x="123031" y="31750"/>
                </a:cubicBezTo>
                <a:lnTo>
                  <a:pt x="67469" y="31750"/>
                </a:lnTo>
                <a:cubicBezTo>
                  <a:pt x="60871" y="31750"/>
                  <a:pt x="55563" y="37058"/>
                  <a:pt x="55563" y="43656"/>
                </a:cubicBezTo>
                <a:cubicBezTo>
                  <a:pt x="55563" y="50254"/>
                  <a:pt x="60871" y="55563"/>
                  <a:pt x="67469" y="55563"/>
                </a:cubicBezTo>
                <a:lnTo>
                  <a:pt x="123031" y="55563"/>
                </a:lnTo>
                <a:close/>
                <a:moveTo>
                  <a:pt x="63500" y="127000"/>
                </a:moveTo>
                <a:cubicBezTo>
                  <a:pt x="63500" y="118238"/>
                  <a:pt x="56387" y="111125"/>
                  <a:pt x="47625" y="111125"/>
                </a:cubicBezTo>
                <a:cubicBezTo>
                  <a:pt x="38863" y="111125"/>
                  <a:pt x="31750" y="118238"/>
                  <a:pt x="31750" y="127000"/>
                </a:cubicBezTo>
                <a:cubicBezTo>
                  <a:pt x="31750" y="135762"/>
                  <a:pt x="38863" y="142875"/>
                  <a:pt x="47625" y="142875"/>
                </a:cubicBezTo>
                <a:cubicBezTo>
                  <a:pt x="56387" y="142875"/>
                  <a:pt x="63500" y="135762"/>
                  <a:pt x="63500" y="127000"/>
                </a:cubicBezTo>
                <a:close/>
                <a:moveTo>
                  <a:pt x="79375" y="127000"/>
                </a:moveTo>
                <a:cubicBezTo>
                  <a:pt x="79375" y="133598"/>
                  <a:pt x="84683" y="138906"/>
                  <a:pt x="91281" y="138906"/>
                </a:cubicBezTo>
                <a:lnTo>
                  <a:pt x="146844" y="138906"/>
                </a:lnTo>
                <a:cubicBezTo>
                  <a:pt x="153442" y="138906"/>
                  <a:pt x="158750" y="133598"/>
                  <a:pt x="158750" y="127000"/>
                </a:cubicBezTo>
                <a:cubicBezTo>
                  <a:pt x="158750" y="120402"/>
                  <a:pt x="153442" y="115094"/>
                  <a:pt x="146844" y="115094"/>
                </a:cubicBezTo>
                <a:lnTo>
                  <a:pt x="91281" y="115094"/>
                </a:lnTo>
                <a:cubicBezTo>
                  <a:pt x="84683" y="115094"/>
                  <a:pt x="79375" y="120402"/>
                  <a:pt x="79375" y="127000"/>
                </a:cubicBezTo>
                <a:close/>
                <a:moveTo>
                  <a:pt x="79375" y="190500"/>
                </a:moveTo>
                <a:cubicBezTo>
                  <a:pt x="79375" y="197098"/>
                  <a:pt x="84683" y="202406"/>
                  <a:pt x="91281" y="202406"/>
                </a:cubicBezTo>
                <a:lnTo>
                  <a:pt x="146844" y="202406"/>
                </a:lnTo>
                <a:cubicBezTo>
                  <a:pt x="153442" y="202406"/>
                  <a:pt x="158750" y="197098"/>
                  <a:pt x="158750" y="190500"/>
                </a:cubicBezTo>
                <a:cubicBezTo>
                  <a:pt x="158750" y="183902"/>
                  <a:pt x="153442" y="178594"/>
                  <a:pt x="146844" y="178594"/>
                </a:cubicBezTo>
                <a:lnTo>
                  <a:pt x="91281" y="178594"/>
                </a:lnTo>
                <a:cubicBezTo>
                  <a:pt x="84683" y="178594"/>
                  <a:pt x="79375" y="183902"/>
                  <a:pt x="79375" y="190500"/>
                </a:cubicBezTo>
                <a:close/>
                <a:moveTo>
                  <a:pt x="47625" y="206375"/>
                </a:moveTo>
                <a:cubicBezTo>
                  <a:pt x="56387" y="206375"/>
                  <a:pt x="63500" y="199262"/>
                  <a:pt x="63500" y="190500"/>
                </a:cubicBezTo>
                <a:cubicBezTo>
                  <a:pt x="63500" y="181738"/>
                  <a:pt x="56387" y="174625"/>
                  <a:pt x="47625" y="174625"/>
                </a:cubicBezTo>
                <a:cubicBezTo>
                  <a:pt x="38863" y="174625"/>
                  <a:pt x="31750" y="181738"/>
                  <a:pt x="31750" y="190500"/>
                </a:cubicBezTo>
                <a:cubicBezTo>
                  <a:pt x="31750" y="199262"/>
                  <a:pt x="38863" y="206375"/>
                  <a:pt x="47625" y="206375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4" name="Text 22"/>
          <p:cNvSpPr/>
          <p:nvPr/>
        </p:nvSpPr>
        <p:spPr>
          <a:xfrm>
            <a:off x="9245600" y="2038350"/>
            <a:ext cx="20320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圖文選單設置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483600" y="2743200"/>
            <a:ext cx="7124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功能說明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8483600" y="3200400"/>
            <a:ext cx="7112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在 LINE 聊天室底部設置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「查看菜單」與「電話訂餐」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的大按鈕。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483600" y="3683000"/>
            <a:ext cx="3454400" cy="508000"/>
          </a:xfrm>
          <a:custGeom>
            <a:avLst/>
            <a:gdLst/>
            <a:ahLst/>
            <a:cxnLst/>
            <a:rect l="l" t="t" r="r" b="b"/>
            <a:pathLst>
              <a:path w="3454400" h="508000">
                <a:moveTo>
                  <a:pt x="50800" y="0"/>
                </a:moveTo>
                <a:lnTo>
                  <a:pt x="3403600" y="0"/>
                </a:lnTo>
                <a:cubicBezTo>
                  <a:pt x="3431637" y="0"/>
                  <a:pt x="3454400" y="22763"/>
                  <a:pt x="3454400" y="50800"/>
                </a:cubicBezTo>
                <a:lnTo>
                  <a:pt x="3454400" y="457200"/>
                </a:lnTo>
                <a:cubicBezTo>
                  <a:pt x="3454400" y="485237"/>
                  <a:pt x="3431637" y="508000"/>
                  <a:pt x="3403600" y="508000"/>
                </a:cubicBezTo>
                <a:lnTo>
                  <a:pt x="50800" y="508000"/>
                </a:lnTo>
                <a:cubicBezTo>
                  <a:pt x="22763" y="508000"/>
                  <a:pt x="0" y="485237"/>
                  <a:pt x="0" y="45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8" name="Shape 26"/>
          <p:cNvSpPr/>
          <p:nvPr/>
        </p:nvSpPr>
        <p:spPr>
          <a:xfrm>
            <a:off x="9666089" y="38354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25360" y="5715"/>
                </a:moveTo>
                <a:cubicBezTo>
                  <a:pt x="25043" y="2461"/>
                  <a:pt x="22304" y="0"/>
                  <a:pt x="19050" y="0"/>
                </a:cubicBezTo>
                <a:cubicBezTo>
                  <a:pt x="15796" y="0"/>
                  <a:pt x="13057" y="2461"/>
                  <a:pt x="12700" y="5675"/>
                </a:cubicBezTo>
                <a:lnTo>
                  <a:pt x="7104" y="59412"/>
                </a:lnTo>
                <a:cubicBezTo>
                  <a:pt x="6588" y="61793"/>
                  <a:pt x="6350" y="64214"/>
                  <a:pt x="6350" y="66635"/>
                </a:cubicBezTo>
                <a:cubicBezTo>
                  <a:pt x="6350" y="84852"/>
                  <a:pt x="20280" y="99814"/>
                  <a:pt x="38100" y="101441"/>
                </a:cubicBezTo>
                <a:lnTo>
                  <a:pt x="38100" y="190500"/>
                </a:lnTo>
                <a:cubicBezTo>
                  <a:pt x="38100" y="197525"/>
                  <a:pt x="43775" y="203200"/>
                  <a:pt x="50800" y="203200"/>
                </a:cubicBezTo>
                <a:cubicBezTo>
                  <a:pt x="57825" y="203200"/>
                  <a:pt x="63500" y="197525"/>
                  <a:pt x="63500" y="190500"/>
                </a:cubicBezTo>
                <a:lnTo>
                  <a:pt x="63500" y="101441"/>
                </a:lnTo>
                <a:cubicBezTo>
                  <a:pt x="81320" y="99814"/>
                  <a:pt x="95250" y="84852"/>
                  <a:pt x="95250" y="66635"/>
                </a:cubicBezTo>
                <a:cubicBezTo>
                  <a:pt x="95250" y="64214"/>
                  <a:pt x="95012" y="61793"/>
                  <a:pt x="94496" y="59412"/>
                </a:cubicBezTo>
                <a:lnTo>
                  <a:pt x="88860" y="5675"/>
                </a:lnTo>
                <a:cubicBezTo>
                  <a:pt x="88543" y="2461"/>
                  <a:pt x="85804" y="0"/>
                  <a:pt x="82550" y="0"/>
                </a:cubicBezTo>
                <a:cubicBezTo>
                  <a:pt x="79296" y="0"/>
                  <a:pt x="76557" y="2461"/>
                  <a:pt x="76240" y="5715"/>
                </a:cubicBezTo>
                <a:lnTo>
                  <a:pt x="70842" y="59492"/>
                </a:lnTo>
                <a:cubicBezTo>
                  <a:pt x="70604" y="61754"/>
                  <a:pt x="68699" y="63500"/>
                  <a:pt x="66437" y="63500"/>
                </a:cubicBezTo>
                <a:cubicBezTo>
                  <a:pt x="64135" y="63500"/>
                  <a:pt x="62230" y="61754"/>
                  <a:pt x="61992" y="59452"/>
                </a:cubicBezTo>
                <a:lnTo>
                  <a:pt x="57110" y="5794"/>
                </a:lnTo>
                <a:cubicBezTo>
                  <a:pt x="56832" y="2500"/>
                  <a:pt x="54094" y="0"/>
                  <a:pt x="50800" y="0"/>
                </a:cubicBezTo>
                <a:cubicBezTo>
                  <a:pt x="47506" y="0"/>
                  <a:pt x="44768" y="2500"/>
                  <a:pt x="44490" y="5794"/>
                </a:cubicBezTo>
                <a:lnTo>
                  <a:pt x="39608" y="59452"/>
                </a:lnTo>
                <a:cubicBezTo>
                  <a:pt x="39410" y="61754"/>
                  <a:pt x="37465" y="63500"/>
                  <a:pt x="35163" y="63500"/>
                </a:cubicBezTo>
                <a:cubicBezTo>
                  <a:pt x="32861" y="63500"/>
                  <a:pt x="30956" y="61754"/>
                  <a:pt x="30758" y="59492"/>
                </a:cubicBezTo>
                <a:lnTo>
                  <a:pt x="25360" y="5715"/>
                </a:lnTo>
                <a:close/>
                <a:moveTo>
                  <a:pt x="177800" y="0"/>
                </a:moveTo>
                <a:cubicBezTo>
                  <a:pt x="171450" y="0"/>
                  <a:pt x="127000" y="12700"/>
                  <a:pt x="127000" y="69850"/>
                </a:cubicBezTo>
                <a:lnTo>
                  <a:pt x="127000" y="114300"/>
                </a:lnTo>
                <a:cubicBezTo>
                  <a:pt x="127000" y="128310"/>
                  <a:pt x="138390" y="139700"/>
                  <a:pt x="152400" y="139700"/>
                </a:cubicBezTo>
                <a:lnTo>
                  <a:pt x="165100" y="139700"/>
                </a:lnTo>
                <a:lnTo>
                  <a:pt x="165100" y="190500"/>
                </a:lnTo>
                <a:cubicBezTo>
                  <a:pt x="165100" y="197525"/>
                  <a:pt x="170775" y="203200"/>
                  <a:pt x="177800" y="203200"/>
                </a:cubicBezTo>
                <a:cubicBezTo>
                  <a:pt x="184825" y="203200"/>
                  <a:pt x="190500" y="197525"/>
                  <a:pt x="190500" y="190500"/>
                </a:cubicBezTo>
                <a:lnTo>
                  <a:pt x="190500" y="12700"/>
                </a:lnTo>
                <a:cubicBezTo>
                  <a:pt x="190500" y="5675"/>
                  <a:pt x="184825" y="0"/>
                  <a:pt x="177800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9" name="Text 27"/>
          <p:cNvSpPr/>
          <p:nvPr/>
        </p:nvSpPr>
        <p:spPr>
          <a:xfrm>
            <a:off x="8737600" y="3683000"/>
            <a:ext cx="3251200" cy="508000"/>
          </a:xfrm>
          <a:prstGeom prst="rect">
            <a:avLst/>
          </a:prstGeom>
          <a:noFill/>
          <a:ln/>
        </p:spPr>
        <p:txBody>
          <a:bodyPr wrap="square" lIns="0" tIns="101600" rIns="0" bIns="10160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查看菜單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12039600" y="3683000"/>
            <a:ext cx="3454400" cy="508000"/>
          </a:xfrm>
          <a:custGeom>
            <a:avLst/>
            <a:gdLst/>
            <a:ahLst/>
            <a:cxnLst/>
            <a:rect l="l" t="t" r="r" b="b"/>
            <a:pathLst>
              <a:path w="3454400" h="508000">
                <a:moveTo>
                  <a:pt x="50800" y="0"/>
                </a:moveTo>
                <a:lnTo>
                  <a:pt x="3403600" y="0"/>
                </a:lnTo>
                <a:cubicBezTo>
                  <a:pt x="3431637" y="0"/>
                  <a:pt x="3454400" y="22763"/>
                  <a:pt x="3454400" y="50800"/>
                </a:cubicBezTo>
                <a:lnTo>
                  <a:pt x="3454400" y="457200"/>
                </a:lnTo>
                <a:cubicBezTo>
                  <a:pt x="3454400" y="485237"/>
                  <a:pt x="3431637" y="508000"/>
                  <a:pt x="3403600" y="508000"/>
                </a:cubicBezTo>
                <a:lnTo>
                  <a:pt x="50800" y="508000"/>
                </a:lnTo>
                <a:cubicBezTo>
                  <a:pt x="22763" y="508000"/>
                  <a:pt x="0" y="485237"/>
                  <a:pt x="0" y="45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1" name="Shape 29"/>
          <p:cNvSpPr/>
          <p:nvPr/>
        </p:nvSpPr>
        <p:spPr>
          <a:xfrm>
            <a:off x="13222089" y="38354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63579" y="9922"/>
                </a:moveTo>
                <a:cubicBezTo>
                  <a:pt x="60444" y="2421"/>
                  <a:pt x="52268" y="-1548"/>
                  <a:pt x="44490" y="556"/>
                </a:cubicBezTo>
                <a:lnTo>
                  <a:pt x="42307" y="1151"/>
                </a:lnTo>
                <a:cubicBezTo>
                  <a:pt x="16669" y="8136"/>
                  <a:pt x="-5239" y="32980"/>
                  <a:pt x="1151" y="63222"/>
                </a:cubicBezTo>
                <a:cubicBezTo>
                  <a:pt x="15875" y="132675"/>
                  <a:pt x="70525" y="187325"/>
                  <a:pt x="139978" y="202049"/>
                </a:cubicBezTo>
                <a:cubicBezTo>
                  <a:pt x="170259" y="208478"/>
                  <a:pt x="195064" y="186531"/>
                  <a:pt x="202049" y="160893"/>
                </a:cubicBezTo>
                <a:lnTo>
                  <a:pt x="202644" y="158710"/>
                </a:lnTo>
                <a:cubicBezTo>
                  <a:pt x="204788" y="150892"/>
                  <a:pt x="200779" y="142716"/>
                  <a:pt x="193318" y="139621"/>
                </a:cubicBezTo>
                <a:lnTo>
                  <a:pt x="154702" y="123547"/>
                </a:lnTo>
                <a:cubicBezTo>
                  <a:pt x="148153" y="120809"/>
                  <a:pt x="140573" y="122714"/>
                  <a:pt x="136049" y="128230"/>
                </a:cubicBezTo>
                <a:lnTo>
                  <a:pt x="120729" y="146963"/>
                </a:lnTo>
                <a:cubicBezTo>
                  <a:pt x="92829" y="133112"/>
                  <a:pt x="70366" y="109934"/>
                  <a:pt x="57468" y="81478"/>
                </a:cubicBezTo>
                <a:lnTo>
                  <a:pt x="75009" y="67191"/>
                </a:lnTo>
                <a:cubicBezTo>
                  <a:pt x="80526" y="62706"/>
                  <a:pt x="82391" y="55126"/>
                  <a:pt x="79693" y="48538"/>
                </a:cubicBezTo>
                <a:lnTo>
                  <a:pt x="63579" y="9922"/>
                </a:ln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2" name="Text 30"/>
          <p:cNvSpPr/>
          <p:nvPr/>
        </p:nvSpPr>
        <p:spPr>
          <a:xfrm>
            <a:off x="12293600" y="3683000"/>
            <a:ext cx="3251200" cy="508000"/>
          </a:xfrm>
          <a:prstGeom prst="rect">
            <a:avLst/>
          </a:prstGeom>
          <a:noFill/>
          <a:ln/>
        </p:spPr>
        <p:txBody>
          <a:bodyPr wrap="square" lIns="0" tIns="101600" rIns="0" bIns="10160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電話訂餐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483600" y="4394200"/>
            <a:ext cx="7124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效益分析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509000" y="4902200"/>
            <a:ext cx="50800" cy="635000"/>
          </a:xfrm>
          <a:custGeom>
            <a:avLst/>
            <a:gdLst/>
            <a:ahLst/>
            <a:cxnLst/>
            <a:rect l="l" t="t" r="r" b="b"/>
            <a:pathLst>
              <a:path w="50800" h="635000">
                <a:moveTo>
                  <a:pt x="0" y="0"/>
                </a:moveTo>
                <a:lnTo>
                  <a:pt x="50800" y="0"/>
                </a:lnTo>
                <a:lnTo>
                  <a:pt x="50800" y="635000"/>
                </a:lnTo>
                <a:lnTo>
                  <a:pt x="0" y="6350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5" name="Text 33"/>
          <p:cNvSpPr/>
          <p:nvPr/>
        </p:nvSpPr>
        <p:spPr>
          <a:xfrm>
            <a:off x="8686800" y="4902200"/>
            <a:ext cx="690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縮短通話時間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8686800" y="5257800"/>
            <a:ext cx="68961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顧客先看菜單再打電話，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避免猶豫不決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8509000" y="5689600"/>
            <a:ext cx="50800" cy="635000"/>
          </a:xfrm>
          <a:custGeom>
            <a:avLst/>
            <a:gdLst/>
            <a:ahLst/>
            <a:cxnLst/>
            <a:rect l="l" t="t" r="r" b="b"/>
            <a:pathLst>
              <a:path w="50800" h="635000">
                <a:moveTo>
                  <a:pt x="0" y="0"/>
                </a:moveTo>
                <a:lnTo>
                  <a:pt x="50800" y="0"/>
                </a:lnTo>
                <a:lnTo>
                  <a:pt x="50800" y="635000"/>
                </a:lnTo>
                <a:lnTo>
                  <a:pt x="0" y="6350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" name="Text 36"/>
          <p:cNvSpPr/>
          <p:nvPr/>
        </p:nvSpPr>
        <p:spPr>
          <a:xfrm>
            <a:off x="8686800" y="5689600"/>
            <a:ext cx="690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一鍵撥號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8686800" y="6045200"/>
            <a:ext cx="68961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直接撥出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，提升訂餐意願。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229600" y="7391400"/>
            <a:ext cx="7518400" cy="1244600"/>
          </a:xfrm>
          <a:custGeom>
            <a:avLst/>
            <a:gdLst/>
            <a:ahLst/>
            <a:cxnLst/>
            <a:rect l="l" t="t" r="r" b="b"/>
            <a:pathLst>
              <a:path w="7518400" h="1244600">
                <a:moveTo>
                  <a:pt x="101597" y="0"/>
                </a:moveTo>
                <a:lnTo>
                  <a:pt x="7416803" y="0"/>
                </a:lnTo>
                <a:cubicBezTo>
                  <a:pt x="7472914" y="0"/>
                  <a:pt x="7518400" y="45486"/>
                  <a:pt x="7518400" y="101597"/>
                </a:cubicBezTo>
                <a:lnTo>
                  <a:pt x="7518400" y="1143003"/>
                </a:lnTo>
                <a:cubicBezTo>
                  <a:pt x="7518400" y="1199114"/>
                  <a:pt x="7472914" y="1244600"/>
                  <a:pt x="7416803" y="1244600"/>
                </a:cubicBezTo>
                <a:lnTo>
                  <a:pt x="101597" y="1244600"/>
                </a:lnTo>
                <a:cubicBezTo>
                  <a:pt x="45486" y="1244600"/>
                  <a:pt x="0" y="1199114"/>
                  <a:pt x="0" y="1143003"/>
                </a:cubicBezTo>
                <a:lnTo>
                  <a:pt x="0" y="101597"/>
                </a:lnTo>
                <a:cubicBezTo>
                  <a:pt x="0" y="45524"/>
                  <a:pt x="45524" y="0"/>
                  <a:pt x="101597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1" name="Shape 39"/>
          <p:cNvSpPr/>
          <p:nvPr/>
        </p:nvSpPr>
        <p:spPr>
          <a:xfrm>
            <a:off x="8496300" y="76454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7938" y="31750"/>
                </a:moveTo>
                <a:cubicBezTo>
                  <a:pt x="7938" y="14238"/>
                  <a:pt x="22175" y="0"/>
                  <a:pt x="39688" y="0"/>
                </a:cubicBezTo>
                <a:lnTo>
                  <a:pt x="150813" y="0"/>
                </a:lnTo>
                <a:cubicBezTo>
                  <a:pt x="168325" y="0"/>
                  <a:pt x="182563" y="14238"/>
                  <a:pt x="182563" y="31750"/>
                </a:cubicBezTo>
                <a:lnTo>
                  <a:pt x="182563" y="222250"/>
                </a:lnTo>
                <a:cubicBezTo>
                  <a:pt x="182563" y="239762"/>
                  <a:pt x="168325" y="254000"/>
                  <a:pt x="150813" y="254000"/>
                </a:cubicBezTo>
                <a:lnTo>
                  <a:pt x="39688" y="254000"/>
                </a:lnTo>
                <a:cubicBezTo>
                  <a:pt x="22175" y="254000"/>
                  <a:pt x="7938" y="239762"/>
                  <a:pt x="7938" y="222250"/>
                </a:cubicBezTo>
                <a:lnTo>
                  <a:pt x="7938" y="31750"/>
                </a:lnTo>
                <a:close/>
                <a:moveTo>
                  <a:pt x="39688" y="31750"/>
                </a:moveTo>
                <a:lnTo>
                  <a:pt x="39688" y="182563"/>
                </a:lnTo>
                <a:lnTo>
                  <a:pt x="150813" y="182563"/>
                </a:lnTo>
                <a:lnTo>
                  <a:pt x="150813" y="31750"/>
                </a:lnTo>
                <a:lnTo>
                  <a:pt x="39688" y="31750"/>
                </a:lnTo>
                <a:close/>
                <a:moveTo>
                  <a:pt x="95250" y="234156"/>
                </a:moveTo>
                <a:cubicBezTo>
                  <a:pt x="104031" y="234156"/>
                  <a:pt x="111125" y="227062"/>
                  <a:pt x="111125" y="218281"/>
                </a:cubicBezTo>
                <a:cubicBezTo>
                  <a:pt x="111125" y="209500"/>
                  <a:pt x="104031" y="202406"/>
                  <a:pt x="95250" y="202406"/>
                </a:cubicBezTo>
                <a:cubicBezTo>
                  <a:pt x="86469" y="202406"/>
                  <a:pt x="79375" y="209500"/>
                  <a:pt x="79375" y="218281"/>
                </a:cubicBezTo>
                <a:cubicBezTo>
                  <a:pt x="79375" y="227062"/>
                  <a:pt x="86469" y="234156"/>
                  <a:pt x="95250" y="234156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2" name="Text 40"/>
          <p:cNvSpPr/>
          <p:nvPr/>
        </p:nvSpPr>
        <p:spPr>
          <a:xfrm>
            <a:off x="8902700" y="7594600"/>
            <a:ext cx="2463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解決「菜單複雜」問題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8432800" y="8102600"/>
            <a:ext cx="7213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透過 LINE 相簿或圖片，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清楚呈現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菜單，避免顧客閱讀大量文字。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84200" y="762000"/>
            <a:ext cx="101600" cy="609600"/>
          </a:xfrm>
          <a:custGeom>
            <a:avLst/>
            <a:gdLst/>
            <a:ahLst/>
            <a:cxnLst/>
            <a:rect l="l" t="t" r="r" b="b"/>
            <a:pathLst>
              <a:path w="101600" h="609600">
                <a:moveTo>
                  <a:pt x="0" y="0"/>
                </a:moveTo>
                <a:lnTo>
                  <a:pt x="101600" y="0"/>
                </a:lnTo>
                <a:lnTo>
                  <a:pt x="101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Text 1"/>
          <p:cNvSpPr/>
          <p:nvPr/>
        </p:nvSpPr>
        <p:spPr>
          <a:xfrm>
            <a:off x="762000" y="508000"/>
            <a:ext cx="5257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62000" y="863600"/>
            <a:ext cx="5384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功能二：主動公告與宣傳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33400" y="1676400"/>
            <a:ext cx="7493000" cy="4241800"/>
          </a:xfrm>
          <a:custGeom>
            <a:avLst/>
            <a:gdLst/>
            <a:ahLst/>
            <a:cxnLst/>
            <a:rect l="l" t="t" r="r" b="b"/>
            <a:pathLst>
              <a:path w="7493000" h="4241800">
                <a:moveTo>
                  <a:pt x="50800" y="0"/>
                </a:moveTo>
                <a:lnTo>
                  <a:pt x="7391409" y="0"/>
                </a:lnTo>
                <a:cubicBezTo>
                  <a:pt x="7447516" y="0"/>
                  <a:pt x="7493000" y="45484"/>
                  <a:pt x="7493000" y="101591"/>
                </a:cubicBezTo>
                <a:lnTo>
                  <a:pt x="7493000" y="4140209"/>
                </a:lnTo>
                <a:cubicBezTo>
                  <a:pt x="7493000" y="4196316"/>
                  <a:pt x="7447516" y="4241800"/>
                  <a:pt x="7391409" y="4241800"/>
                </a:cubicBezTo>
                <a:lnTo>
                  <a:pt x="50800" y="4241800"/>
                </a:lnTo>
                <a:cubicBezTo>
                  <a:pt x="22763" y="4241800"/>
                  <a:pt x="0" y="4219037"/>
                  <a:pt x="0" y="4191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4"/>
          <p:cNvSpPr/>
          <p:nvPr/>
        </p:nvSpPr>
        <p:spPr>
          <a:xfrm>
            <a:off x="533400" y="1676400"/>
            <a:ext cx="50800" cy="4241800"/>
          </a:xfrm>
          <a:custGeom>
            <a:avLst/>
            <a:gdLst/>
            <a:ahLst/>
            <a:cxnLst/>
            <a:rect l="l" t="t" r="r" b="b"/>
            <a:pathLst>
              <a:path w="50800" h="4241800">
                <a:moveTo>
                  <a:pt x="50800" y="0"/>
                </a:moveTo>
                <a:lnTo>
                  <a:pt x="50800" y="0"/>
                </a:lnTo>
                <a:lnTo>
                  <a:pt x="50800" y="4241800"/>
                </a:lnTo>
                <a:lnTo>
                  <a:pt x="50800" y="4241800"/>
                </a:lnTo>
                <a:cubicBezTo>
                  <a:pt x="22763" y="4241800"/>
                  <a:pt x="0" y="4219037"/>
                  <a:pt x="0" y="4191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5"/>
          <p:cNvSpPr/>
          <p:nvPr/>
        </p:nvSpPr>
        <p:spPr>
          <a:xfrm>
            <a:off x="8128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Shape 6"/>
          <p:cNvSpPr/>
          <p:nvPr/>
        </p:nvSpPr>
        <p:spPr>
          <a:xfrm>
            <a:off x="990600" y="2108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254000"/>
                </a:moveTo>
                <a:cubicBezTo>
                  <a:pt x="197093" y="254000"/>
                  <a:pt x="254000" y="197093"/>
                  <a:pt x="254000" y="127000"/>
                </a:cubicBezTo>
                <a:cubicBezTo>
                  <a:pt x="254000" y="56907"/>
                  <a:pt x="197093" y="0"/>
                  <a:pt x="127000" y="0"/>
                </a:cubicBezTo>
                <a:cubicBezTo>
                  <a:pt x="56907" y="0"/>
                  <a:pt x="0" y="56907"/>
                  <a:pt x="0" y="127000"/>
                </a:cubicBezTo>
                <a:cubicBezTo>
                  <a:pt x="0" y="197093"/>
                  <a:pt x="56907" y="254000"/>
                  <a:pt x="127000" y="254000"/>
                </a:cubicBezTo>
                <a:close/>
                <a:moveTo>
                  <a:pt x="127000" y="67469"/>
                </a:moveTo>
                <a:cubicBezTo>
                  <a:pt x="133598" y="67469"/>
                  <a:pt x="138906" y="72777"/>
                  <a:pt x="138906" y="79375"/>
                </a:cubicBezTo>
                <a:lnTo>
                  <a:pt x="138906" y="134938"/>
                </a:lnTo>
                <a:cubicBezTo>
                  <a:pt x="138906" y="141536"/>
                  <a:pt x="133598" y="146844"/>
                  <a:pt x="127000" y="146844"/>
                </a:cubicBezTo>
                <a:cubicBezTo>
                  <a:pt x="120402" y="146844"/>
                  <a:pt x="115094" y="141536"/>
                  <a:pt x="115094" y="134938"/>
                </a:cubicBezTo>
                <a:lnTo>
                  <a:pt x="115094" y="79375"/>
                </a:lnTo>
                <a:cubicBezTo>
                  <a:pt x="115094" y="72777"/>
                  <a:pt x="120402" y="67469"/>
                  <a:pt x="127000" y="67469"/>
                </a:cubicBezTo>
                <a:close/>
                <a:moveTo>
                  <a:pt x="113754" y="174625"/>
                </a:moveTo>
                <a:cubicBezTo>
                  <a:pt x="113453" y="169708"/>
                  <a:pt x="115905" y="165031"/>
                  <a:pt x="120120" y="162481"/>
                </a:cubicBezTo>
                <a:cubicBezTo>
                  <a:pt x="124334" y="159932"/>
                  <a:pt x="129616" y="159932"/>
                  <a:pt x="133831" y="162481"/>
                </a:cubicBezTo>
                <a:cubicBezTo>
                  <a:pt x="138045" y="165031"/>
                  <a:pt x="140497" y="169708"/>
                  <a:pt x="140196" y="174625"/>
                </a:cubicBezTo>
                <a:cubicBezTo>
                  <a:pt x="140497" y="179542"/>
                  <a:pt x="138045" y="184219"/>
                  <a:pt x="133831" y="186769"/>
                </a:cubicBezTo>
                <a:cubicBezTo>
                  <a:pt x="129616" y="189318"/>
                  <a:pt x="124334" y="189318"/>
                  <a:pt x="120120" y="186769"/>
                </a:cubicBezTo>
                <a:cubicBezTo>
                  <a:pt x="115905" y="184219"/>
                  <a:pt x="113453" y="179542"/>
                  <a:pt x="113754" y="174625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1574800" y="2038350"/>
            <a:ext cx="1409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解決痛點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12800" y="2743200"/>
            <a:ext cx="70739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資訊傳遞不良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、顧客撲空、老地方老闆分身乏術，需要更有效率的溝通管道。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12800" y="3632200"/>
            <a:ext cx="6959600" cy="939800"/>
          </a:xfrm>
          <a:custGeom>
            <a:avLst/>
            <a:gdLst/>
            <a:ahLst/>
            <a:cxnLst/>
            <a:rect l="l" t="t" r="r" b="b"/>
            <a:pathLst>
              <a:path w="6959600" h="939800">
                <a:moveTo>
                  <a:pt x="101602" y="0"/>
                </a:moveTo>
                <a:lnTo>
                  <a:pt x="6857998" y="0"/>
                </a:lnTo>
                <a:cubicBezTo>
                  <a:pt x="6914111" y="0"/>
                  <a:pt x="6959600" y="45489"/>
                  <a:pt x="6959600" y="101602"/>
                </a:cubicBezTo>
                <a:lnTo>
                  <a:pt x="6959600" y="838198"/>
                </a:lnTo>
                <a:cubicBezTo>
                  <a:pt x="6959600" y="894311"/>
                  <a:pt x="6914111" y="939800"/>
                  <a:pt x="6857998" y="939800"/>
                </a:cubicBezTo>
                <a:lnTo>
                  <a:pt x="101602" y="939800"/>
                </a:lnTo>
                <a:cubicBezTo>
                  <a:pt x="45489" y="939800"/>
                  <a:pt x="0" y="894311"/>
                  <a:pt x="0" y="838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965200" y="3784600"/>
            <a:ext cx="6756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重複詢問浪費時間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965200" y="4140200"/>
            <a:ext cx="67437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顧客不斷打電話問「今天有開嗎？」，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佔用人力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812800" y="4724400"/>
            <a:ext cx="6959600" cy="939800"/>
          </a:xfrm>
          <a:custGeom>
            <a:avLst/>
            <a:gdLst/>
            <a:ahLst/>
            <a:cxnLst/>
            <a:rect l="l" t="t" r="r" b="b"/>
            <a:pathLst>
              <a:path w="6959600" h="939800">
                <a:moveTo>
                  <a:pt x="101602" y="0"/>
                </a:moveTo>
                <a:lnTo>
                  <a:pt x="6857998" y="0"/>
                </a:lnTo>
                <a:cubicBezTo>
                  <a:pt x="6914111" y="0"/>
                  <a:pt x="6959600" y="45489"/>
                  <a:pt x="6959600" y="101602"/>
                </a:cubicBezTo>
                <a:lnTo>
                  <a:pt x="6959600" y="838198"/>
                </a:lnTo>
                <a:cubicBezTo>
                  <a:pt x="6959600" y="894311"/>
                  <a:pt x="6914111" y="939800"/>
                  <a:pt x="6857998" y="939800"/>
                </a:cubicBezTo>
                <a:lnTo>
                  <a:pt x="101602" y="939800"/>
                </a:lnTo>
                <a:cubicBezTo>
                  <a:pt x="45489" y="939800"/>
                  <a:pt x="0" y="894311"/>
                  <a:pt x="0" y="838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5" name="Text 13"/>
          <p:cNvSpPr/>
          <p:nvPr/>
        </p:nvSpPr>
        <p:spPr>
          <a:xfrm>
            <a:off x="965200" y="4876800"/>
            <a:ext cx="6756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顧客到場撲空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965200" y="5232400"/>
            <a:ext cx="67437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臨時店休或餐點售完，顧客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白跑一趟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，體驗差。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08000" y="6121400"/>
            <a:ext cx="7518400" cy="1244600"/>
          </a:xfrm>
          <a:custGeom>
            <a:avLst/>
            <a:gdLst/>
            <a:ahLst/>
            <a:cxnLst/>
            <a:rect l="l" t="t" r="r" b="b"/>
            <a:pathLst>
              <a:path w="7518400" h="1244600">
                <a:moveTo>
                  <a:pt x="101597" y="0"/>
                </a:moveTo>
                <a:lnTo>
                  <a:pt x="7416803" y="0"/>
                </a:lnTo>
                <a:cubicBezTo>
                  <a:pt x="7472914" y="0"/>
                  <a:pt x="7518400" y="45486"/>
                  <a:pt x="7518400" y="101597"/>
                </a:cubicBezTo>
                <a:lnTo>
                  <a:pt x="7518400" y="1143003"/>
                </a:lnTo>
                <a:cubicBezTo>
                  <a:pt x="7518400" y="1199114"/>
                  <a:pt x="7472914" y="1244600"/>
                  <a:pt x="7416803" y="1244600"/>
                </a:cubicBezTo>
                <a:lnTo>
                  <a:pt x="101597" y="1244600"/>
                </a:lnTo>
                <a:cubicBezTo>
                  <a:pt x="45486" y="1244600"/>
                  <a:pt x="0" y="1199114"/>
                  <a:pt x="0" y="1143003"/>
                </a:cubicBezTo>
                <a:lnTo>
                  <a:pt x="0" y="101597"/>
                </a:lnTo>
                <a:cubicBezTo>
                  <a:pt x="0" y="45524"/>
                  <a:pt x="45524" y="0"/>
                  <a:pt x="101597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8" name="Shape 16"/>
          <p:cNvSpPr/>
          <p:nvPr/>
        </p:nvSpPr>
        <p:spPr>
          <a:xfrm>
            <a:off x="742950" y="63754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28798" y="9376"/>
                </a:moveTo>
                <a:cubicBezTo>
                  <a:pt x="234504" y="11906"/>
                  <a:pt x="238125" y="17562"/>
                  <a:pt x="238125" y="23812"/>
                </a:cubicBezTo>
                <a:lnTo>
                  <a:pt x="238125" y="230188"/>
                </a:lnTo>
                <a:cubicBezTo>
                  <a:pt x="238125" y="236438"/>
                  <a:pt x="234504" y="242094"/>
                  <a:pt x="228798" y="244624"/>
                </a:cubicBezTo>
                <a:cubicBezTo>
                  <a:pt x="223093" y="247154"/>
                  <a:pt x="216495" y="246211"/>
                  <a:pt x="211782" y="242094"/>
                </a:cubicBezTo>
                <a:lnTo>
                  <a:pt x="188664" y="221903"/>
                </a:lnTo>
                <a:cubicBezTo>
                  <a:pt x="167035" y="203002"/>
                  <a:pt x="139700" y="191988"/>
                  <a:pt x="111075" y="190649"/>
                </a:cubicBezTo>
                <a:lnTo>
                  <a:pt x="111075" y="238125"/>
                </a:lnTo>
                <a:cubicBezTo>
                  <a:pt x="111075" y="246906"/>
                  <a:pt x="103981" y="254000"/>
                  <a:pt x="95200" y="254000"/>
                </a:cubicBezTo>
                <a:lnTo>
                  <a:pt x="79325" y="254000"/>
                </a:lnTo>
                <a:cubicBezTo>
                  <a:pt x="70545" y="254000"/>
                  <a:pt x="63450" y="246906"/>
                  <a:pt x="63450" y="238125"/>
                </a:cubicBezTo>
                <a:lnTo>
                  <a:pt x="63450" y="190500"/>
                </a:lnTo>
                <a:cubicBezTo>
                  <a:pt x="28426" y="190500"/>
                  <a:pt x="0" y="162074"/>
                  <a:pt x="0" y="127000"/>
                </a:cubicBezTo>
                <a:cubicBezTo>
                  <a:pt x="0" y="91926"/>
                  <a:pt x="28426" y="63500"/>
                  <a:pt x="63500" y="63500"/>
                </a:cubicBezTo>
                <a:lnTo>
                  <a:pt x="105420" y="63500"/>
                </a:lnTo>
                <a:cubicBezTo>
                  <a:pt x="136079" y="63401"/>
                  <a:pt x="165646" y="52239"/>
                  <a:pt x="188714" y="32097"/>
                </a:cubicBezTo>
                <a:lnTo>
                  <a:pt x="211832" y="11906"/>
                </a:lnTo>
                <a:cubicBezTo>
                  <a:pt x="216495" y="7789"/>
                  <a:pt x="223193" y="6846"/>
                  <a:pt x="228848" y="9376"/>
                </a:cubicBezTo>
                <a:close/>
                <a:moveTo>
                  <a:pt x="111125" y="158750"/>
                </a:moveTo>
                <a:lnTo>
                  <a:pt x="111125" y="158849"/>
                </a:lnTo>
                <a:cubicBezTo>
                  <a:pt x="146000" y="160189"/>
                  <a:pt x="179487" y="172988"/>
                  <a:pt x="206375" y="195263"/>
                </a:cubicBezTo>
                <a:lnTo>
                  <a:pt x="206375" y="58688"/>
                </a:lnTo>
                <a:cubicBezTo>
                  <a:pt x="179487" y="80963"/>
                  <a:pt x="146000" y="93762"/>
                  <a:pt x="111125" y="95101"/>
                </a:cubicBezTo>
                <a:lnTo>
                  <a:pt x="111125" y="15875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9" name="Text 17"/>
          <p:cNvSpPr/>
          <p:nvPr/>
        </p:nvSpPr>
        <p:spPr>
          <a:xfrm>
            <a:off x="1181100" y="6324600"/>
            <a:ext cx="152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行銷宣傳窗口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711200" y="6832600"/>
            <a:ext cx="7213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針對特色產品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圖文推播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，增加曝光，穩固熟客關係。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229600" y="1676400"/>
            <a:ext cx="7518400" cy="5194300"/>
          </a:xfrm>
          <a:custGeom>
            <a:avLst/>
            <a:gdLst/>
            <a:ahLst/>
            <a:cxnLst/>
            <a:rect l="l" t="t" r="r" b="b"/>
            <a:pathLst>
              <a:path w="7518400" h="5194300">
                <a:moveTo>
                  <a:pt x="101601" y="0"/>
                </a:moveTo>
                <a:lnTo>
                  <a:pt x="7416799" y="0"/>
                </a:lnTo>
                <a:cubicBezTo>
                  <a:pt x="7472912" y="0"/>
                  <a:pt x="7518400" y="45488"/>
                  <a:pt x="7518400" y="101601"/>
                </a:cubicBezTo>
                <a:lnTo>
                  <a:pt x="7518400" y="5092699"/>
                </a:lnTo>
                <a:cubicBezTo>
                  <a:pt x="7518400" y="5148812"/>
                  <a:pt x="7472912" y="5194300"/>
                  <a:pt x="7416799" y="5194300"/>
                </a:cubicBezTo>
                <a:lnTo>
                  <a:pt x="101601" y="5194300"/>
                </a:lnTo>
                <a:cubicBezTo>
                  <a:pt x="45488" y="5194300"/>
                  <a:pt x="0" y="5148812"/>
                  <a:pt x="0" y="50926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Shape 20"/>
          <p:cNvSpPr/>
          <p:nvPr/>
        </p:nvSpPr>
        <p:spPr>
          <a:xfrm>
            <a:off x="84836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3" name="Shape 21"/>
          <p:cNvSpPr/>
          <p:nvPr/>
        </p:nvSpPr>
        <p:spPr>
          <a:xfrm>
            <a:off x="8645525" y="2108200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266105" y="-13047"/>
                </a:moveTo>
                <a:cubicBezTo>
                  <a:pt x="270966" y="-14784"/>
                  <a:pt x="276324" y="-13543"/>
                  <a:pt x="279995" y="-9922"/>
                </a:cubicBezTo>
                <a:cubicBezTo>
                  <a:pt x="283666" y="-6300"/>
                  <a:pt x="284857" y="-893"/>
                  <a:pt x="283121" y="3969"/>
                </a:cubicBezTo>
                <a:lnTo>
                  <a:pt x="194816" y="250478"/>
                </a:lnTo>
                <a:cubicBezTo>
                  <a:pt x="192336" y="257373"/>
                  <a:pt x="185837" y="261937"/>
                  <a:pt x="178544" y="261937"/>
                </a:cubicBezTo>
                <a:cubicBezTo>
                  <a:pt x="171500" y="261937"/>
                  <a:pt x="165150" y="257671"/>
                  <a:pt x="162520" y="251172"/>
                </a:cubicBezTo>
                <a:lnTo>
                  <a:pt x="130671" y="172789"/>
                </a:lnTo>
                <a:cubicBezTo>
                  <a:pt x="128439" y="167332"/>
                  <a:pt x="129431" y="161082"/>
                  <a:pt x="133251" y="156617"/>
                </a:cubicBezTo>
                <a:lnTo>
                  <a:pt x="180132" y="100856"/>
                </a:lnTo>
                <a:cubicBezTo>
                  <a:pt x="182662" y="97830"/>
                  <a:pt x="182463" y="93414"/>
                  <a:pt x="179685" y="90636"/>
                </a:cubicBezTo>
                <a:cubicBezTo>
                  <a:pt x="176907" y="87858"/>
                  <a:pt x="172442" y="87660"/>
                  <a:pt x="169466" y="90190"/>
                </a:cubicBezTo>
                <a:lnTo>
                  <a:pt x="113705" y="136971"/>
                </a:lnTo>
                <a:cubicBezTo>
                  <a:pt x="109190" y="140742"/>
                  <a:pt x="102989" y="141734"/>
                  <a:pt x="97532" y="139551"/>
                </a:cubicBezTo>
                <a:lnTo>
                  <a:pt x="18901" y="107553"/>
                </a:lnTo>
                <a:cubicBezTo>
                  <a:pt x="12402" y="104924"/>
                  <a:pt x="8136" y="98574"/>
                  <a:pt x="8136" y="91529"/>
                </a:cubicBezTo>
                <a:cubicBezTo>
                  <a:pt x="8136" y="84237"/>
                  <a:pt x="12700" y="77738"/>
                  <a:pt x="19596" y="75257"/>
                </a:cubicBezTo>
                <a:lnTo>
                  <a:pt x="266105" y="-13047"/>
                </a:ln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4" name="Text 22"/>
          <p:cNvSpPr/>
          <p:nvPr/>
        </p:nvSpPr>
        <p:spPr>
          <a:xfrm>
            <a:off x="9245600" y="2038350"/>
            <a:ext cx="20320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即時資訊推播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483600" y="2743200"/>
            <a:ext cx="7124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應用場景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8509000" y="3251200"/>
            <a:ext cx="50800" cy="635000"/>
          </a:xfrm>
          <a:custGeom>
            <a:avLst/>
            <a:gdLst/>
            <a:ahLst/>
            <a:cxnLst/>
            <a:rect l="l" t="t" r="r" b="b"/>
            <a:pathLst>
              <a:path w="50800" h="635000">
                <a:moveTo>
                  <a:pt x="0" y="0"/>
                </a:moveTo>
                <a:lnTo>
                  <a:pt x="50800" y="0"/>
                </a:lnTo>
                <a:lnTo>
                  <a:pt x="50800" y="635000"/>
                </a:lnTo>
                <a:lnTo>
                  <a:pt x="0" y="6350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Text 25"/>
          <p:cNvSpPr/>
          <p:nvPr/>
        </p:nvSpPr>
        <p:spPr>
          <a:xfrm>
            <a:off x="8686800" y="3251200"/>
            <a:ext cx="690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店休通知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8686800" y="3606800"/>
            <a:ext cx="68961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避免顧客問「今天有開嗎？」或到現場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撲空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8509000" y="4038600"/>
            <a:ext cx="50800" cy="635000"/>
          </a:xfrm>
          <a:custGeom>
            <a:avLst/>
            <a:gdLst/>
            <a:ahLst/>
            <a:cxnLst/>
            <a:rect l="l" t="t" r="r" b="b"/>
            <a:pathLst>
              <a:path w="50800" h="635000">
                <a:moveTo>
                  <a:pt x="0" y="0"/>
                </a:moveTo>
                <a:lnTo>
                  <a:pt x="50800" y="0"/>
                </a:lnTo>
                <a:lnTo>
                  <a:pt x="50800" y="635000"/>
                </a:lnTo>
                <a:lnTo>
                  <a:pt x="0" y="6350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0" name="Text 28"/>
          <p:cNvSpPr/>
          <p:nvPr/>
        </p:nvSpPr>
        <p:spPr>
          <a:xfrm>
            <a:off x="8686800" y="4038600"/>
            <a:ext cx="690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完售通知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8686800" y="4394200"/>
            <a:ext cx="68961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熱門餐點賣完，發送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群發訊息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，減少無效詢問。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483600" y="4876800"/>
            <a:ext cx="7010400" cy="990600"/>
          </a:xfrm>
          <a:custGeom>
            <a:avLst/>
            <a:gdLst/>
            <a:ahLst/>
            <a:cxnLst/>
            <a:rect l="l" t="t" r="r" b="b"/>
            <a:pathLst>
              <a:path w="7010400" h="990600">
                <a:moveTo>
                  <a:pt x="101596" y="0"/>
                </a:moveTo>
                <a:lnTo>
                  <a:pt x="6908804" y="0"/>
                </a:lnTo>
                <a:cubicBezTo>
                  <a:pt x="6964914" y="0"/>
                  <a:pt x="7010400" y="45486"/>
                  <a:pt x="7010400" y="101596"/>
                </a:cubicBezTo>
                <a:lnTo>
                  <a:pt x="7010400" y="889004"/>
                </a:lnTo>
                <a:cubicBezTo>
                  <a:pt x="7010400" y="945114"/>
                  <a:pt x="6964914" y="990600"/>
                  <a:pt x="6908804" y="990600"/>
                </a:cubicBezTo>
                <a:lnTo>
                  <a:pt x="101596" y="990600"/>
                </a:lnTo>
                <a:cubicBezTo>
                  <a:pt x="45486" y="990600"/>
                  <a:pt x="0" y="945114"/>
                  <a:pt x="0" y="8890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3" name="Text 31"/>
          <p:cNvSpPr/>
          <p:nvPr/>
        </p:nvSpPr>
        <p:spPr>
          <a:xfrm>
            <a:off x="8636000" y="5029200"/>
            <a:ext cx="680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效益分析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8636000" y="5435600"/>
            <a:ext cx="67945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大幅降低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非訂餐類</a:t>
            </a:r>
            <a:r>
              <a:rPr lang="en-US" sz="14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的諮詢電話，讓人力能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專注於製作餐點</a:t>
            </a:r>
            <a:r>
              <a:rPr lang="en-US" sz="14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8229600" y="7073900"/>
            <a:ext cx="7518400" cy="1562100"/>
          </a:xfrm>
          <a:custGeom>
            <a:avLst/>
            <a:gdLst/>
            <a:ahLst/>
            <a:cxnLst/>
            <a:rect l="l" t="t" r="r" b="b"/>
            <a:pathLst>
              <a:path w="7518400" h="1562100">
                <a:moveTo>
                  <a:pt x="101599" y="0"/>
                </a:moveTo>
                <a:lnTo>
                  <a:pt x="7416801" y="0"/>
                </a:lnTo>
                <a:cubicBezTo>
                  <a:pt x="7472913" y="0"/>
                  <a:pt x="7518400" y="45487"/>
                  <a:pt x="7518400" y="101599"/>
                </a:cubicBezTo>
                <a:lnTo>
                  <a:pt x="7518400" y="1460501"/>
                </a:lnTo>
                <a:cubicBezTo>
                  <a:pt x="7518400" y="1516613"/>
                  <a:pt x="7472913" y="1562100"/>
                  <a:pt x="7416801" y="1562100"/>
                </a:cubicBezTo>
                <a:lnTo>
                  <a:pt x="101599" y="1562100"/>
                </a:lnTo>
                <a:cubicBezTo>
                  <a:pt x="45487" y="1562100"/>
                  <a:pt x="0" y="1516613"/>
                  <a:pt x="0" y="14605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" name="Shape 34"/>
          <p:cNvSpPr/>
          <p:nvPr/>
        </p:nvSpPr>
        <p:spPr>
          <a:xfrm>
            <a:off x="8464550" y="73279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31750" y="31750"/>
                </a:moveTo>
                <a:cubicBezTo>
                  <a:pt x="31750" y="22969"/>
                  <a:pt x="24656" y="15875"/>
                  <a:pt x="15875" y="15875"/>
                </a:cubicBezTo>
                <a:cubicBezTo>
                  <a:pt x="7094" y="15875"/>
                  <a:pt x="0" y="22969"/>
                  <a:pt x="0" y="31750"/>
                </a:cubicBezTo>
                <a:lnTo>
                  <a:pt x="0" y="198438"/>
                </a:lnTo>
                <a:cubicBezTo>
                  <a:pt x="0" y="220365"/>
                  <a:pt x="17760" y="238125"/>
                  <a:pt x="39688" y="238125"/>
                </a:cubicBezTo>
                <a:lnTo>
                  <a:pt x="238125" y="238125"/>
                </a:lnTo>
                <a:cubicBezTo>
                  <a:pt x="246906" y="238125"/>
                  <a:pt x="254000" y="231031"/>
                  <a:pt x="254000" y="222250"/>
                </a:cubicBezTo>
                <a:cubicBezTo>
                  <a:pt x="254000" y="213469"/>
                  <a:pt x="246906" y="206375"/>
                  <a:pt x="238125" y="206375"/>
                </a:cubicBezTo>
                <a:lnTo>
                  <a:pt x="39688" y="206375"/>
                </a:lnTo>
                <a:cubicBezTo>
                  <a:pt x="35322" y="206375"/>
                  <a:pt x="31750" y="202803"/>
                  <a:pt x="31750" y="198438"/>
                </a:cubicBezTo>
                <a:lnTo>
                  <a:pt x="31750" y="31750"/>
                </a:lnTo>
                <a:close/>
                <a:moveTo>
                  <a:pt x="233462" y="74712"/>
                </a:moveTo>
                <a:cubicBezTo>
                  <a:pt x="239663" y="68511"/>
                  <a:pt x="239663" y="58440"/>
                  <a:pt x="233462" y="52239"/>
                </a:cubicBezTo>
                <a:cubicBezTo>
                  <a:pt x="227261" y="46037"/>
                  <a:pt x="217190" y="46037"/>
                  <a:pt x="210989" y="52239"/>
                </a:cubicBezTo>
                <a:lnTo>
                  <a:pt x="158750" y="104527"/>
                </a:lnTo>
                <a:lnTo>
                  <a:pt x="130274" y="76101"/>
                </a:lnTo>
                <a:cubicBezTo>
                  <a:pt x="124073" y="69900"/>
                  <a:pt x="114002" y="69900"/>
                  <a:pt x="107801" y="76101"/>
                </a:cubicBezTo>
                <a:lnTo>
                  <a:pt x="60176" y="123726"/>
                </a:lnTo>
                <a:cubicBezTo>
                  <a:pt x="53975" y="129927"/>
                  <a:pt x="53975" y="139998"/>
                  <a:pt x="60176" y="146199"/>
                </a:cubicBezTo>
                <a:cubicBezTo>
                  <a:pt x="66377" y="152400"/>
                  <a:pt x="76448" y="152400"/>
                  <a:pt x="82649" y="146199"/>
                </a:cubicBezTo>
                <a:lnTo>
                  <a:pt x="119063" y="109786"/>
                </a:lnTo>
                <a:lnTo>
                  <a:pt x="147538" y="138261"/>
                </a:lnTo>
                <a:cubicBezTo>
                  <a:pt x="153739" y="144463"/>
                  <a:pt x="163810" y="144463"/>
                  <a:pt x="170011" y="138261"/>
                </a:cubicBezTo>
                <a:lnTo>
                  <a:pt x="233511" y="74761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7" name="Text 35"/>
          <p:cNvSpPr/>
          <p:nvPr/>
        </p:nvSpPr>
        <p:spPr>
          <a:xfrm>
            <a:off x="8902700" y="7277100"/>
            <a:ext cx="1054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預期效益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8356600" y="7785100"/>
            <a:ext cx="2425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D4A3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-50%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8388350" y="8178800"/>
            <a:ext cx="2362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諮詢電話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10777934" y="7785100"/>
            <a:ext cx="2425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D4A3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+30%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10809684" y="8178800"/>
            <a:ext cx="2362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顧客滿意度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13199467" y="7785100"/>
            <a:ext cx="2425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D4A3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+20%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13231217" y="8178800"/>
            <a:ext cx="2362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回客率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6968585aa59029d8e9a04d89c0d01a3cff165d65.jpg"/>
          <p:cNvPicPr>
            <a:picLocks noChangeAspect="1"/>
          </p:cNvPicPr>
          <p:nvPr/>
        </p:nvPicPr>
        <p:blipFill>
          <a:blip r:embed="rId3">
            <a:alphaModFix amt="30000"/>
          </a:blip>
          <a:srcRect l="160" r="160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2C2C">
                  <a:alpha val="95000"/>
                </a:srgbClr>
              </a:gs>
              <a:gs pos="50000">
                <a:srgbClr val="2C2C2C">
                  <a:alpha val="90000"/>
                </a:srgbClr>
              </a:gs>
              <a:gs pos="100000">
                <a:srgbClr val="2C2C2C">
                  <a:alpha val="85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" name="Text 2"/>
          <p:cNvSpPr/>
          <p:nvPr/>
        </p:nvSpPr>
        <p:spPr>
          <a:xfrm>
            <a:off x="711200" y="609600"/>
            <a:ext cx="2781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WHY THIS APPROACH?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08000" y="1219200"/>
            <a:ext cx="155448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為何這是最適合現況的方案？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08000" y="2133600"/>
            <a:ext cx="1536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針對店家對於「全面數位化」的疑慮之回應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08000" y="2717800"/>
            <a:ext cx="4940300" cy="4292600"/>
          </a:xfrm>
          <a:custGeom>
            <a:avLst/>
            <a:gdLst/>
            <a:ahLst/>
            <a:cxnLst/>
            <a:rect l="l" t="t" r="r" b="b"/>
            <a:pathLst>
              <a:path w="4940300" h="42926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4190994"/>
                </a:lnTo>
                <a:cubicBezTo>
                  <a:pt x="4940300" y="4247110"/>
                  <a:pt x="4894810" y="4292600"/>
                  <a:pt x="4838694" y="4292600"/>
                </a:cubicBezTo>
                <a:lnTo>
                  <a:pt x="101606" y="4292600"/>
                </a:lnTo>
                <a:cubicBezTo>
                  <a:pt x="45490" y="4292600"/>
                  <a:pt x="0" y="4247110"/>
                  <a:pt x="0" y="419099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D3D3D">
              <a:alpha val="8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Shape 6"/>
          <p:cNvSpPr/>
          <p:nvPr/>
        </p:nvSpPr>
        <p:spPr>
          <a:xfrm>
            <a:off x="508000" y="27178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0" name="Shape 7"/>
          <p:cNvSpPr/>
          <p:nvPr/>
        </p:nvSpPr>
        <p:spPr>
          <a:xfrm>
            <a:off x="762000" y="2997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8"/>
          <p:cNvSpPr/>
          <p:nvPr/>
        </p:nvSpPr>
        <p:spPr>
          <a:xfrm>
            <a:off x="953492" y="3155950"/>
            <a:ext cx="4826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625600" y="3155950"/>
            <a:ext cx="29718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避開支付與發票地雷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62000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店家擔憂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762000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擔心線上點餐涉及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稅務與發票問題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62000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解決方案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62000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維持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「電話訂餐、現場付款」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，不觸動財務敏感神經。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5655667" y="2717800"/>
            <a:ext cx="4940300" cy="4292600"/>
          </a:xfrm>
          <a:custGeom>
            <a:avLst/>
            <a:gdLst/>
            <a:ahLst/>
            <a:cxnLst/>
            <a:rect l="l" t="t" r="r" b="b"/>
            <a:pathLst>
              <a:path w="4940300" h="42926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4190994"/>
                </a:lnTo>
                <a:cubicBezTo>
                  <a:pt x="4940300" y="4247110"/>
                  <a:pt x="4894810" y="4292600"/>
                  <a:pt x="4838694" y="4292600"/>
                </a:cubicBezTo>
                <a:lnTo>
                  <a:pt x="101606" y="4292600"/>
                </a:lnTo>
                <a:cubicBezTo>
                  <a:pt x="45490" y="4292600"/>
                  <a:pt x="0" y="4247110"/>
                  <a:pt x="0" y="419099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D3D3D">
              <a:alpha val="8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8" name="Shape 15"/>
          <p:cNvSpPr/>
          <p:nvPr/>
        </p:nvSpPr>
        <p:spPr>
          <a:xfrm>
            <a:off x="5655667" y="27178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9" name="Shape 16"/>
          <p:cNvSpPr/>
          <p:nvPr/>
        </p:nvSpPr>
        <p:spPr>
          <a:xfrm>
            <a:off x="5909667" y="2997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0" name="Text 17"/>
          <p:cNvSpPr/>
          <p:nvPr/>
        </p:nvSpPr>
        <p:spPr>
          <a:xfrm>
            <a:off x="6075561" y="3155950"/>
            <a:ext cx="53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6773267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解決長輩操作難題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5909667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現實困境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5909667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長輩不會用 Line 選規格，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操作門檻高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5909667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解決方案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5909667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長輩會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「按按鈕打電話」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，方案對年長顧客最友善。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10803334" y="2717800"/>
            <a:ext cx="4940300" cy="4292600"/>
          </a:xfrm>
          <a:custGeom>
            <a:avLst/>
            <a:gdLst/>
            <a:ahLst/>
            <a:cxnLst/>
            <a:rect l="l" t="t" r="r" b="b"/>
            <a:pathLst>
              <a:path w="4940300" h="42926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4190994"/>
                </a:lnTo>
                <a:cubicBezTo>
                  <a:pt x="4940300" y="4247110"/>
                  <a:pt x="4894810" y="4292600"/>
                  <a:pt x="4838694" y="4292600"/>
                </a:cubicBezTo>
                <a:lnTo>
                  <a:pt x="101606" y="4292600"/>
                </a:lnTo>
                <a:cubicBezTo>
                  <a:pt x="45490" y="4292600"/>
                  <a:pt x="0" y="4247110"/>
                  <a:pt x="0" y="419099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D3D3D">
              <a:alpha val="8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Shape 24"/>
          <p:cNvSpPr/>
          <p:nvPr/>
        </p:nvSpPr>
        <p:spPr>
          <a:xfrm>
            <a:off x="10803334" y="27178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8" name="Shape 25"/>
          <p:cNvSpPr/>
          <p:nvPr/>
        </p:nvSpPr>
        <p:spPr>
          <a:xfrm>
            <a:off x="11057334" y="2997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9" name="Text 26"/>
          <p:cNvSpPr/>
          <p:nvPr/>
        </p:nvSpPr>
        <p:spPr>
          <a:xfrm>
            <a:off x="11219259" y="3155950"/>
            <a:ext cx="5461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11920934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降低員工訓練成本</a:t>
            </a:r>
            <a:endParaRPr lang="en-US" sz="1600" dirty="0"/>
          </a:p>
        </p:txBody>
      </p:sp>
      <p:sp>
        <p:nvSpPr>
          <p:cNvPr id="31" name="Text 28"/>
          <p:cNvSpPr/>
          <p:nvPr/>
        </p:nvSpPr>
        <p:spPr>
          <a:xfrm>
            <a:off x="11057334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現有問題</a:t>
            </a:r>
            <a:endParaRPr lang="en-US" sz="1600" dirty="0"/>
          </a:p>
        </p:txBody>
      </p:sp>
      <p:sp>
        <p:nvSpPr>
          <p:cNvPr id="32" name="Text 29"/>
          <p:cNvSpPr/>
          <p:nvPr/>
        </p:nvSpPr>
        <p:spPr>
          <a:xfrm>
            <a:off x="11057334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員工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素質不一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，操作認知不足。</a:t>
            </a:r>
            <a:endParaRPr lang="en-US" sz="1600" dirty="0"/>
          </a:p>
        </p:txBody>
      </p:sp>
      <p:sp>
        <p:nvSpPr>
          <p:cNvPr id="33" name="Text 30"/>
          <p:cNvSpPr/>
          <p:nvPr/>
        </p:nvSpPr>
        <p:spPr>
          <a:xfrm>
            <a:off x="11057334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解決方案</a:t>
            </a:r>
            <a:endParaRPr lang="en-US" sz="1600" dirty="0"/>
          </a:p>
        </p:txBody>
      </p:sp>
      <p:sp>
        <p:nvSpPr>
          <p:cNvPr id="34" name="Text 31"/>
          <p:cNvSpPr/>
          <p:nvPr/>
        </p:nvSpPr>
        <p:spPr>
          <a:xfrm>
            <a:off x="11057334" y="53086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員工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只要接電話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即可，完美避開操作問題。</a:t>
            </a:r>
            <a:endParaRPr lang="en-US" sz="1600" dirty="0"/>
          </a:p>
        </p:txBody>
      </p:sp>
      <p:sp>
        <p:nvSpPr>
          <p:cNvPr id="35" name="Shape 32"/>
          <p:cNvSpPr/>
          <p:nvPr/>
        </p:nvSpPr>
        <p:spPr>
          <a:xfrm>
            <a:off x="520700" y="7226300"/>
            <a:ext cx="15214600" cy="1397000"/>
          </a:xfrm>
          <a:custGeom>
            <a:avLst/>
            <a:gdLst/>
            <a:ahLst/>
            <a:cxnLst/>
            <a:rect l="l" t="t" r="r" b="b"/>
            <a:pathLst>
              <a:path w="15214600" h="1397000">
                <a:moveTo>
                  <a:pt x="101604" y="0"/>
                </a:moveTo>
                <a:lnTo>
                  <a:pt x="15112996" y="0"/>
                </a:lnTo>
                <a:cubicBezTo>
                  <a:pt x="15169110" y="0"/>
                  <a:pt x="15214600" y="45490"/>
                  <a:pt x="15214600" y="101604"/>
                </a:cubicBezTo>
                <a:lnTo>
                  <a:pt x="15214600" y="1295396"/>
                </a:lnTo>
                <a:cubicBezTo>
                  <a:pt x="15214600" y="1351510"/>
                  <a:pt x="15169110" y="1397000"/>
                  <a:pt x="15112996" y="1397000"/>
                </a:cubicBezTo>
                <a:lnTo>
                  <a:pt x="101604" y="1397000"/>
                </a:lnTo>
                <a:cubicBezTo>
                  <a:pt x="45490" y="1397000"/>
                  <a:pt x="0" y="1351510"/>
                  <a:pt x="0" y="12953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25400">
            <a:solidFill>
              <a:srgbClr val="D4A373">
                <a:alpha val="5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6" name="Shape 33"/>
          <p:cNvSpPr/>
          <p:nvPr/>
        </p:nvSpPr>
        <p:spPr>
          <a:xfrm>
            <a:off x="844550" y="7696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457200"/>
                </a:moveTo>
                <a:cubicBezTo>
                  <a:pt x="354768" y="457200"/>
                  <a:pt x="457200" y="354768"/>
                  <a:pt x="457200" y="228600"/>
                </a:cubicBezTo>
                <a:cubicBezTo>
                  <a:pt x="457200" y="102432"/>
                  <a:pt x="354768" y="0"/>
                  <a:pt x="228600" y="0"/>
                </a:cubicBezTo>
                <a:cubicBezTo>
                  <a:pt x="102432" y="0"/>
                  <a:pt x="0" y="102432"/>
                  <a:pt x="0" y="228600"/>
                </a:cubicBezTo>
                <a:cubicBezTo>
                  <a:pt x="0" y="354768"/>
                  <a:pt x="102432" y="457200"/>
                  <a:pt x="228600" y="457200"/>
                </a:cubicBezTo>
                <a:close/>
                <a:moveTo>
                  <a:pt x="303967" y="189934"/>
                </a:moveTo>
                <a:lnTo>
                  <a:pt x="232529" y="304234"/>
                </a:lnTo>
                <a:cubicBezTo>
                  <a:pt x="228779" y="310217"/>
                  <a:pt x="222349" y="313968"/>
                  <a:pt x="215295" y="314325"/>
                </a:cubicBezTo>
                <a:cubicBezTo>
                  <a:pt x="208240" y="314682"/>
                  <a:pt x="201454" y="311468"/>
                  <a:pt x="197257" y="305753"/>
                </a:cubicBezTo>
                <a:lnTo>
                  <a:pt x="154394" y="248602"/>
                </a:lnTo>
                <a:cubicBezTo>
                  <a:pt x="147251" y="239137"/>
                  <a:pt x="149215" y="225743"/>
                  <a:pt x="158681" y="218599"/>
                </a:cubicBezTo>
                <a:cubicBezTo>
                  <a:pt x="168146" y="211455"/>
                  <a:pt x="181541" y="213420"/>
                  <a:pt x="188684" y="222885"/>
                </a:cubicBezTo>
                <a:lnTo>
                  <a:pt x="212794" y="255032"/>
                </a:lnTo>
                <a:lnTo>
                  <a:pt x="267623" y="167253"/>
                </a:lnTo>
                <a:cubicBezTo>
                  <a:pt x="273874" y="157252"/>
                  <a:pt x="287089" y="154126"/>
                  <a:pt x="297180" y="160466"/>
                </a:cubicBezTo>
                <a:cubicBezTo>
                  <a:pt x="307271" y="166807"/>
                  <a:pt x="310307" y="179933"/>
                  <a:pt x="303967" y="190024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7" name="Text 34"/>
          <p:cNvSpPr/>
          <p:nvPr/>
        </p:nvSpPr>
        <p:spPr>
          <a:xfrm>
            <a:off x="1562100" y="7493000"/>
            <a:ext cx="815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核心理念總結</a:t>
            </a:r>
            <a:endParaRPr lang="en-US" sz="1600" dirty="0"/>
          </a:p>
        </p:txBody>
      </p:sp>
      <p:sp>
        <p:nvSpPr>
          <p:cNvPr id="38" name="Text 35"/>
          <p:cNvSpPr/>
          <p:nvPr/>
        </p:nvSpPr>
        <p:spPr>
          <a:xfrm>
            <a:off x="1562100" y="7988300"/>
            <a:ext cx="8115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用</a:t>
            </a: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最低限度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的數位工具，解決</a:t>
            </a: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最關鍵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的問題，同時保留餐飲業的</a:t>
            </a: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人情味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與</a:t>
            </a: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彈性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C01AE9-65EE-62DE-D618-993C7CFD5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6968585aa59029d8e9a04d89c0d01a3cff165d65.jpg">
            <a:extLst>
              <a:ext uri="{FF2B5EF4-FFF2-40B4-BE49-F238E27FC236}">
                <a16:creationId xmlns:a16="http://schemas.microsoft.com/office/drawing/2014/main" id="{2DCD390A-F6B8-BDCD-2E5F-AF48933C9B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l="160" r="160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4B11311F-EDE6-2D50-16E5-ACF666FB5044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2C2C">
                  <a:alpha val="95000"/>
                </a:srgbClr>
              </a:gs>
              <a:gs pos="50000">
                <a:srgbClr val="2C2C2C">
                  <a:alpha val="90000"/>
                </a:srgbClr>
              </a:gs>
              <a:gs pos="100000">
                <a:srgbClr val="2C2C2C">
                  <a:alpha val="85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B83B8BF6-F6BA-87E4-F90D-0A2CE831D6D0}"/>
              </a:ext>
            </a:extLst>
          </p:cNvPr>
          <p:cNvSpPr/>
          <p:nvPr/>
        </p:nvSpPr>
        <p:spPr>
          <a:xfrm>
            <a:off x="711200" y="609600"/>
            <a:ext cx="2781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WHY THIS AACH?</a:t>
            </a:r>
            <a:endParaRPr lang="en-US" sz="16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835B3ED0-1B57-E726-ED70-674040D13E0B}"/>
              </a:ext>
            </a:extLst>
          </p:cNvPr>
          <p:cNvSpPr/>
          <p:nvPr/>
        </p:nvSpPr>
        <p:spPr>
          <a:xfrm>
            <a:off x="-236483" y="483695"/>
            <a:ext cx="4975999" cy="1586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800" b="1" dirty="0" err="1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</a:rPr>
              <a:t>參訪證明</a:t>
            </a:r>
            <a:endParaRPr lang="en-US" sz="4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43BFE7A-4514-45FC-7029-1977C3C0823C}"/>
              </a:ext>
            </a:extLst>
          </p:cNvPr>
          <p:cNvSpPr/>
          <p:nvPr/>
        </p:nvSpPr>
        <p:spPr>
          <a:xfrm>
            <a:off x="508000" y="2133600"/>
            <a:ext cx="1536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4E07DB7C-CD00-75AA-DD4A-E5FFAF10E0EC}"/>
              </a:ext>
            </a:extLst>
          </p:cNvPr>
          <p:cNvSpPr/>
          <p:nvPr/>
        </p:nvSpPr>
        <p:spPr>
          <a:xfrm>
            <a:off x="953492" y="3155950"/>
            <a:ext cx="4826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B70D4F61-41C9-A6F5-D0FE-06D0D8FDD308}"/>
              </a:ext>
            </a:extLst>
          </p:cNvPr>
          <p:cNvSpPr/>
          <p:nvPr/>
        </p:nvSpPr>
        <p:spPr>
          <a:xfrm>
            <a:off x="1625600" y="3155950"/>
            <a:ext cx="29718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CE99F51A-38CF-432B-BA51-4CD0F9E43FF5}"/>
              </a:ext>
            </a:extLst>
          </p:cNvPr>
          <p:cNvSpPr/>
          <p:nvPr/>
        </p:nvSpPr>
        <p:spPr>
          <a:xfrm>
            <a:off x="762000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FBE4D327-9E11-A8C4-D244-C0952BF51B74}"/>
              </a:ext>
            </a:extLst>
          </p:cNvPr>
          <p:cNvSpPr/>
          <p:nvPr/>
        </p:nvSpPr>
        <p:spPr>
          <a:xfrm>
            <a:off x="762000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0B59D561-8153-1B40-5379-90C8559E8D33}"/>
              </a:ext>
            </a:extLst>
          </p:cNvPr>
          <p:cNvSpPr/>
          <p:nvPr/>
        </p:nvSpPr>
        <p:spPr>
          <a:xfrm>
            <a:off x="762000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8ACAE311-BE1A-39FE-73FF-2DFC7F158F85}"/>
              </a:ext>
            </a:extLst>
          </p:cNvPr>
          <p:cNvSpPr/>
          <p:nvPr/>
        </p:nvSpPr>
        <p:spPr>
          <a:xfrm>
            <a:off x="762000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0" name="Text 17">
            <a:extLst>
              <a:ext uri="{FF2B5EF4-FFF2-40B4-BE49-F238E27FC236}">
                <a16:creationId xmlns:a16="http://schemas.microsoft.com/office/drawing/2014/main" id="{AE3D91B5-6BC3-AE7E-B254-B548B392DB05}"/>
              </a:ext>
            </a:extLst>
          </p:cNvPr>
          <p:cNvSpPr/>
          <p:nvPr/>
        </p:nvSpPr>
        <p:spPr>
          <a:xfrm>
            <a:off x="6075561" y="3155950"/>
            <a:ext cx="53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D6942F04-B388-D1AB-11F7-E62A94DF1A1F}"/>
              </a:ext>
            </a:extLst>
          </p:cNvPr>
          <p:cNvSpPr/>
          <p:nvPr/>
        </p:nvSpPr>
        <p:spPr>
          <a:xfrm>
            <a:off x="6773267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E36DC612-C5A5-5CA2-F00A-CE4942B2FA53}"/>
              </a:ext>
            </a:extLst>
          </p:cNvPr>
          <p:cNvSpPr/>
          <p:nvPr/>
        </p:nvSpPr>
        <p:spPr>
          <a:xfrm>
            <a:off x="5909667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94BB75C2-6A28-28DF-5D8F-EFB99E02E5D2}"/>
              </a:ext>
            </a:extLst>
          </p:cNvPr>
          <p:cNvSpPr/>
          <p:nvPr/>
        </p:nvSpPr>
        <p:spPr>
          <a:xfrm>
            <a:off x="5909667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4" name="Text 21">
            <a:extLst>
              <a:ext uri="{FF2B5EF4-FFF2-40B4-BE49-F238E27FC236}">
                <a16:creationId xmlns:a16="http://schemas.microsoft.com/office/drawing/2014/main" id="{6A9697D5-7155-B57D-DAAA-F60E65D75AF6}"/>
              </a:ext>
            </a:extLst>
          </p:cNvPr>
          <p:cNvSpPr/>
          <p:nvPr/>
        </p:nvSpPr>
        <p:spPr>
          <a:xfrm>
            <a:off x="5909667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51211BC9-A276-43EF-E961-E1FFB103E5C5}"/>
              </a:ext>
            </a:extLst>
          </p:cNvPr>
          <p:cNvSpPr/>
          <p:nvPr/>
        </p:nvSpPr>
        <p:spPr>
          <a:xfrm>
            <a:off x="5909667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8EDB9DFB-D86E-8501-6126-A62BBC14F779}"/>
              </a:ext>
            </a:extLst>
          </p:cNvPr>
          <p:cNvSpPr/>
          <p:nvPr/>
        </p:nvSpPr>
        <p:spPr>
          <a:xfrm>
            <a:off x="11219259" y="3155950"/>
            <a:ext cx="5461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05D4A433-6F46-A8C6-F41A-BFC00484ABD1}"/>
              </a:ext>
            </a:extLst>
          </p:cNvPr>
          <p:cNvSpPr/>
          <p:nvPr/>
        </p:nvSpPr>
        <p:spPr>
          <a:xfrm>
            <a:off x="11920934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1" name="Text 28">
            <a:extLst>
              <a:ext uri="{FF2B5EF4-FFF2-40B4-BE49-F238E27FC236}">
                <a16:creationId xmlns:a16="http://schemas.microsoft.com/office/drawing/2014/main" id="{D6FD1CE0-4890-EF24-6C58-ECDEDE78C767}"/>
              </a:ext>
            </a:extLst>
          </p:cNvPr>
          <p:cNvSpPr/>
          <p:nvPr/>
        </p:nvSpPr>
        <p:spPr>
          <a:xfrm>
            <a:off x="11057334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32" name="Text 29">
            <a:extLst>
              <a:ext uri="{FF2B5EF4-FFF2-40B4-BE49-F238E27FC236}">
                <a16:creationId xmlns:a16="http://schemas.microsoft.com/office/drawing/2014/main" id="{8F3C76CE-EF41-C3F4-1B36-032912FC490F}"/>
              </a:ext>
            </a:extLst>
          </p:cNvPr>
          <p:cNvSpPr/>
          <p:nvPr/>
        </p:nvSpPr>
        <p:spPr>
          <a:xfrm>
            <a:off x="11057334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33" name="Text 30">
            <a:extLst>
              <a:ext uri="{FF2B5EF4-FFF2-40B4-BE49-F238E27FC236}">
                <a16:creationId xmlns:a16="http://schemas.microsoft.com/office/drawing/2014/main" id="{CB095287-D37D-334B-1675-77549892DA50}"/>
              </a:ext>
            </a:extLst>
          </p:cNvPr>
          <p:cNvSpPr/>
          <p:nvPr/>
        </p:nvSpPr>
        <p:spPr>
          <a:xfrm>
            <a:off x="11057334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34" name="Text 31">
            <a:extLst>
              <a:ext uri="{FF2B5EF4-FFF2-40B4-BE49-F238E27FC236}">
                <a16:creationId xmlns:a16="http://schemas.microsoft.com/office/drawing/2014/main" id="{D801CF60-A379-DF44-8667-4541408FB048}"/>
              </a:ext>
            </a:extLst>
          </p:cNvPr>
          <p:cNvSpPr/>
          <p:nvPr/>
        </p:nvSpPr>
        <p:spPr>
          <a:xfrm>
            <a:off x="11057334" y="53086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37" name="Text 34">
            <a:extLst>
              <a:ext uri="{FF2B5EF4-FFF2-40B4-BE49-F238E27FC236}">
                <a16:creationId xmlns:a16="http://schemas.microsoft.com/office/drawing/2014/main" id="{CA6A36E3-52A1-9C39-A3B3-9BEB934C88C2}"/>
              </a:ext>
            </a:extLst>
          </p:cNvPr>
          <p:cNvSpPr/>
          <p:nvPr/>
        </p:nvSpPr>
        <p:spPr>
          <a:xfrm>
            <a:off x="1562100" y="7493000"/>
            <a:ext cx="815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8" name="Text 35">
            <a:extLst>
              <a:ext uri="{FF2B5EF4-FFF2-40B4-BE49-F238E27FC236}">
                <a16:creationId xmlns:a16="http://schemas.microsoft.com/office/drawing/2014/main" id="{F5F1FD6F-3C2A-FBA3-4C7A-36831BA5E3A1}"/>
              </a:ext>
            </a:extLst>
          </p:cNvPr>
          <p:cNvSpPr/>
          <p:nvPr/>
        </p:nvSpPr>
        <p:spPr>
          <a:xfrm>
            <a:off x="1562100" y="7988300"/>
            <a:ext cx="8115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40" name="圖片 39" descr="一張含有 服裝, 人員, 室內, 資料表 的圖片&#10;&#10;AI 產生的內容可能不正確。">
            <a:extLst>
              <a:ext uri="{FF2B5EF4-FFF2-40B4-BE49-F238E27FC236}">
                <a16:creationId xmlns:a16="http://schemas.microsoft.com/office/drawing/2014/main" id="{82BF7D30-8958-58FA-009D-2360930CE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06" y="2009617"/>
            <a:ext cx="6825301" cy="5118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2" name="圖片 41" descr="一張含有 服裝, 人員, 傢俱, 資料表 的圖片&#10;&#10;AI 產生的內容可能不正確。">
            <a:extLst>
              <a:ext uri="{FF2B5EF4-FFF2-40B4-BE49-F238E27FC236}">
                <a16:creationId xmlns:a16="http://schemas.microsoft.com/office/drawing/2014/main" id="{ACC76900-E82A-BE45-F332-CC041EAC7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0380">
            <a:off x="8589456" y="1885027"/>
            <a:ext cx="7052629" cy="5289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225251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1A6EFC-F696-CDDB-93E7-D6C19169B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6968585aa59029d8e9a04d89c0d01a3cff165d65.jpg">
            <a:extLst>
              <a:ext uri="{FF2B5EF4-FFF2-40B4-BE49-F238E27FC236}">
                <a16:creationId xmlns:a16="http://schemas.microsoft.com/office/drawing/2014/main" id="{010A8885-C655-C465-7AA9-86089B959E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l="160" r="160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3019DB85-7173-0BB9-5C8A-0ACB8D584C80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2C2C">
                  <a:alpha val="95000"/>
                </a:srgbClr>
              </a:gs>
              <a:gs pos="50000">
                <a:srgbClr val="2C2C2C">
                  <a:alpha val="90000"/>
                </a:srgbClr>
              </a:gs>
              <a:gs pos="100000">
                <a:srgbClr val="2C2C2C">
                  <a:alpha val="85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DD5779D3-CF01-2810-57F8-CEE6D95787EB}"/>
              </a:ext>
            </a:extLst>
          </p:cNvPr>
          <p:cNvSpPr/>
          <p:nvPr/>
        </p:nvSpPr>
        <p:spPr>
          <a:xfrm>
            <a:off x="711200" y="609600"/>
            <a:ext cx="2781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WHY THIS AACH?</a:t>
            </a:r>
            <a:endParaRPr lang="en-US" sz="16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56D4D7B-D25D-A82C-1721-4745D05B450B}"/>
              </a:ext>
            </a:extLst>
          </p:cNvPr>
          <p:cNvSpPr/>
          <p:nvPr/>
        </p:nvSpPr>
        <p:spPr>
          <a:xfrm>
            <a:off x="-862400" y="160064"/>
            <a:ext cx="4975999" cy="1586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800" b="1" dirty="0" err="1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</a:rPr>
              <a:t>介紹</a:t>
            </a:r>
            <a:endParaRPr lang="en-US" sz="4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FAD975AF-73A4-18FD-8076-E4835614233B}"/>
              </a:ext>
            </a:extLst>
          </p:cNvPr>
          <p:cNvSpPr/>
          <p:nvPr/>
        </p:nvSpPr>
        <p:spPr>
          <a:xfrm>
            <a:off x="508000" y="2133600"/>
            <a:ext cx="1536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D65F226A-4645-8CB7-42BD-05EBFBB9280D}"/>
              </a:ext>
            </a:extLst>
          </p:cNvPr>
          <p:cNvSpPr/>
          <p:nvPr/>
        </p:nvSpPr>
        <p:spPr>
          <a:xfrm>
            <a:off x="953492" y="3155950"/>
            <a:ext cx="4826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11365256-C2C3-0453-33E7-B384C5F85360}"/>
              </a:ext>
            </a:extLst>
          </p:cNvPr>
          <p:cNvSpPr/>
          <p:nvPr/>
        </p:nvSpPr>
        <p:spPr>
          <a:xfrm>
            <a:off x="1625600" y="3155950"/>
            <a:ext cx="29718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F3140867-7B30-92A7-8948-917E30610F12}"/>
              </a:ext>
            </a:extLst>
          </p:cNvPr>
          <p:cNvSpPr/>
          <p:nvPr/>
        </p:nvSpPr>
        <p:spPr>
          <a:xfrm>
            <a:off x="762000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E533FF01-7483-8663-1277-DE557300B0F7}"/>
              </a:ext>
            </a:extLst>
          </p:cNvPr>
          <p:cNvSpPr/>
          <p:nvPr/>
        </p:nvSpPr>
        <p:spPr>
          <a:xfrm>
            <a:off x="762000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C16F0A10-ED44-5831-C582-F875A6F770D0}"/>
              </a:ext>
            </a:extLst>
          </p:cNvPr>
          <p:cNvSpPr/>
          <p:nvPr/>
        </p:nvSpPr>
        <p:spPr>
          <a:xfrm>
            <a:off x="762000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90E1D834-216E-F8AA-1636-A2A14BA86CAA}"/>
              </a:ext>
            </a:extLst>
          </p:cNvPr>
          <p:cNvSpPr/>
          <p:nvPr/>
        </p:nvSpPr>
        <p:spPr>
          <a:xfrm>
            <a:off x="762000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0" name="Text 17">
            <a:extLst>
              <a:ext uri="{FF2B5EF4-FFF2-40B4-BE49-F238E27FC236}">
                <a16:creationId xmlns:a16="http://schemas.microsoft.com/office/drawing/2014/main" id="{BDCA1651-4F83-2695-33FB-74A02BC983CE}"/>
              </a:ext>
            </a:extLst>
          </p:cNvPr>
          <p:cNvSpPr/>
          <p:nvPr/>
        </p:nvSpPr>
        <p:spPr>
          <a:xfrm>
            <a:off x="6075561" y="3155950"/>
            <a:ext cx="53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5B68FD45-36D9-8E3C-0FE1-F530E973630C}"/>
              </a:ext>
            </a:extLst>
          </p:cNvPr>
          <p:cNvSpPr/>
          <p:nvPr/>
        </p:nvSpPr>
        <p:spPr>
          <a:xfrm>
            <a:off x="6773267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A68B0B75-DCFA-E621-C38F-994878EFF794}"/>
              </a:ext>
            </a:extLst>
          </p:cNvPr>
          <p:cNvSpPr/>
          <p:nvPr/>
        </p:nvSpPr>
        <p:spPr>
          <a:xfrm>
            <a:off x="5909667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1DDE0D80-5464-2E00-9FB5-1D746BF8E34E}"/>
              </a:ext>
            </a:extLst>
          </p:cNvPr>
          <p:cNvSpPr/>
          <p:nvPr/>
        </p:nvSpPr>
        <p:spPr>
          <a:xfrm>
            <a:off x="5909667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4" name="Text 21">
            <a:extLst>
              <a:ext uri="{FF2B5EF4-FFF2-40B4-BE49-F238E27FC236}">
                <a16:creationId xmlns:a16="http://schemas.microsoft.com/office/drawing/2014/main" id="{5C1D1783-6022-16CD-F53F-F50874445111}"/>
              </a:ext>
            </a:extLst>
          </p:cNvPr>
          <p:cNvSpPr/>
          <p:nvPr/>
        </p:nvSpPr>
        <p:spPr>
          <a:xfrm>
            <a:off x="5909667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B8DD06BD-EF71-1F8D-145B-A3C2340411EC}"/>
              </a:ext>
            </a:extLst>
          </p:cNvPr>
          <p:cNvSpPr/>
          <p:nvPr/>
        </p:nvSpPr>
        <p:spPr>
          <a:xfrm>
            <a:off x="5909667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45629B6B-F5B0-AD9F-9C9B-C372528C9353}"/>
              </a:ext>
            </a:extLst>
          </p:cNvPr>
          <p:cNvSpPr/>
          <p:nvPr/>
        </p:nvSpPr>
        <p:spPr>
          <a:xfrm>
            <a:off x="11219259" y="3155950"/>
            <a:ext cx="5461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415D1F69-A7B4-8740-2A4C-FE331385A57E}"/>
              </a:ext>
            </a:extLst>
          </p:cNvPr>
          <p:cNvSpPr/>
          <p:nvPr/>
        </p:nvSpPr>
        <p:spPr>
          <a:xfrm>
            <a:off x="11920934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1" name="Text 28">
            <a:extLst>
              <a:ext uri="{FF2B5EF4-FFF2-40B4-BE49-F238E27FC236}">
                <a16:creationId xmlns:a16="http://schemas.microsoft.com/office/drawing/2014/main" id="{92B3F99D-46A7-F36A-E1EF-9D45E628DCCA}"/>
              </a:ext>
            </a:extLst>
          </p:cNvPr>
          <p:cNvSpPr/>
          <p:nvPr/>
        </p:nvSpPr>
        <p:spPr>
          <a:xfrm>
            <a:off x="11057334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32" name="Text 29">
            <a:extLst>
              <a:ext uri="{FF2B5EF4-FFF2-40B4-BE49-F238E27FC236}">
                <a16:creationId xmlns:a16="http://schemas.microsoft.com/office/drawing/2014/main" id="{2BC6AD8D-D4DA-77BE-C290-6695FFB3108C}"/>
              </a:ext>
            </a:extLst>
          </p:cNvPr>
          <p:cNvSpPr/>
          <p:nvPr/>
        </p:nvSpPr>
        <p:spPr>
          <a:xfrm>
            <a:off x="11057334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33" name="Text 30">
            <a:extLst>
              <a:ext uri="{FF2B5EF4-FFF2-40B4-BE49-F238E27FC236}">
                <a16:creationId xmlns:a16="http://schemas.microsoft.com/office/drawing/2014/main" id="{03B3339C-8AB3-1037-035D-D8AE98C04756}"/>
              </a:ext>
            </a:extLst>
          </p:cNvPr>
          <p:cNvSpPr/>
          <p:nvPr/>
        </p:nvSpPr>
        <p:spPr>
          <a:xfrm>
            <a:off x="11057334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34" name="Text 31">
            <a:extLst>
              <a:ext uri="{FF2B5EF4-FFF2-40B4-BE49-F238E27FC236}">
                <a16:creationId xmlns:a16="http://schemas.microsoft.com/office/drawing/2014/main" id="{66F577DE-2A2B-B097-606D-AE3C7ABDCDE4}"/>
              </a:ext>
            </a:extLst>
          </p:cNvPr>
          <p:cNvSpPr/>
          <p:nvPr/>
        </p:nvSpPr>
        <p:spPr>
          <a:xfrm>
            <a:off x="11057334" y="53086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37" name="Text 34">
            <a:extLst>
              <a:ext uri="{FF2B5EF4-FFF2-40B4-BE49-F238E27FC236}">
                <a16:creationId xmlns:a16="http://schemas.microsoft.com/office/drawing/2014/main" id="{BBE501DE-8992-3740-96FA-0A5B900ABD4F}"/>
              </a:ext>
            </a:extLst>
          </p:cNvPr>
          <p:cNvSpPr/>
          <p:nvPr/>
        </p:nvSpPr>
        <p:spPr>
          <a:xfrm>
            <a:off x="1562100" y="7493000"/>
            <a:ext cx="815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8" name="Text 35">
            <a:extLst>
              <a:ext uri="{FF2B5EF4-FFF2-40B4-BE49-F238E27FC236}">
                <a16:creationId xmlns:a16="http://schemas.microsoft.com/office/drawing/2014/main" id="{F5E09CD2-C3C3-D54E-6042-354CB280538B}"/>
              </a:ext>
            </a:extLst>
          </p:cNvPr>
          <p:cNvSpPr/>
          <p:nvPr/>
        </p:nvSpPr>
        <p:spPr>
          <a:xfrm>
            <a:off x="1562100" y="7988300"/>
            <a:ext cx="8115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10" name="圖片 9" descr="一張含有 文字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3020F151-1788-43C7-8597-132406E7E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089" y="0"/>
            <a:ext cx="4205822" cy="914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769601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F68DBE-9F4E-4CDB-57D0-F1AEEB8FD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6968585aa59029d8e9a04d89c0d01a3cff165d65.jpg">
            <a:extLst>
              <a:ext uri="{FF2B5EF4-FFF2-40B4-BE49-F238E27FC236}">
                <a16:creationId xmlns:a16="http://schemas.microsoft.com/office/drawing/2014/main" id="{6A7F40E6-4485-CD56-7A79-15CB982D4B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l="160" r="160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5CEB3FFB-0992-F149-D1D5-A4AB4B62D803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2C2C">
                  <a:alpha val="95000"/>
                </a:srgbClr>
              </a:gs>
              <a:gs pos="50000">
                <a:srgbClr val="2C2C2C">
                  <a:alpha val="90000"/>
                </a:srgbClr>
              </a:gs>
              <a:gs pos="100000">
                <a:srgbClr val="2C2C2C">
                  <a:alpha val="85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9E5A5029-E578-7E53-EAB2-52DD06BCCCE2}"/>
              </a:ext>
            </a:extLst>
          </p:cNvPr>
          <p:cNvSpPr/>
          <p:nvPr/>
        </p:nvSpPr>
        <p:spPr>
          <a:xfrm>
            <a:off x="711200" y="609600"/>
            <a:ext cx="2781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WHY THIS AACH?</a:t>
            </a:r>
            <a:endParaRPr lang="en-US" sz="16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136C626B-F56C-ACD4-EDA5-B2D25D5FDABC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lang="en-US" sz="96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B6E0D7C7-1465-953B-9396-8A72568378FC}"/>
              </a:ext>
            </a:extLst>
          </p:cNvPr>
          <p:cNvSpPr/>
          <p:nvPr/>
        </p:nvSpPr>
        <p:spPr>
          <a:xfrm>
            <a:off x="508000" y="2133600"/>
            <a:ext cx="1536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0A7CF821-A55E-442B-8E0F-7AF9CFF9172F}"/>
              </a:ext>
            </a:extLst>
          </p:cNvPr>
          <p:cNvSpPr/>
          <p:nvPr/>
        </p:nvSpPr>
        <p:spPr>
          <a:xfrm>
            <a:off x="953492" y="3155950"/>
            <a:ext cx="4826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77D6E94E-F001-8F2E-8EF4-3B89DA519CDA}"/>
              </a:ext>
            </a:extLst>
          </p:cNvPr>
          <p:cNvSpPr/>
          <p:nvPr/>
        </p:nvSpPr>
        <p:spPr>
          <a:xfrm>
            <a:off x="1625600" y="3155950"/>
            <a:ext cx="29718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EBDBAAC7-EE62-4643-57BF-78FA456EC748}"/>
              </a:ext>
            </a:extLst>
          </p:cNvPr>
          <p:cNvSpPr/>
          <p:nvPr/>
        </p:nvSpPr>
        <p:spPr>
          <a:xfrm>
            <a:off x="762000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63A6CEFA-A44B-7461-6C6B-D089D4377486}"/>
              </a:ext>
            </a:extLst>
          </p:cNvPr>
          <p:cNvSpPr/>
          <p:nvPr/>
        </p:nvSpPr>
        <p:spPr>
          <a:xfrm>
            <a:off x="762000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961C7D7D-A645-176F-C131-5377EAF6E76D}"/>
              </a:ext>
            </a:extLst>
          </p:cNvPr>
          <p:cNvSpPr/>
          <p:nvPr/>
        </p:nvSpPr>
        <p:spPr>
          <a:xfrm>
            <a:off x="762000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9D562034-CF20-9A38-FF55-8AFF1CF5108D}"/>
              </a:ext>
            </a:extLst>
          </p:cNvPr>
          <p:cNvSpPr/>
          <p:nvPr/>
        </p:nvSpPr>
        <p:spPr>
          <a:xfrm>
            <a:off x="762000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0" name="Text 17">
            <a:extLst>
              <a:ext uri="{FF2B5EF4-FFF2-40B4-BE49-F238E27FC236}">
                <a16:creationId xmlns:a16="http://schemas.microsoft.com/office/drawing/2014/main" id="{AE70AAC3-3FA6-87C4-61E7-CF459013F6C2}"/>
              </a:ext>
            </a:extLst>
          </p:cNvPr>
          <p:cNvSpPr/>
          <p:nvPr/>
        </p:nvSpPr>
        <p:spPr>
          <a:xfrm>
            <a:off x="6075561" y="3155950"/>
            <a:ext cx="53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5FF364F8-AF4A-250B-AB5D-1348558BBF69}"/>
              </a:ext>
            </a:extLst>
          </p:cNvPr>
          <p:cNvSpPr/>
          <p:nvPr/>
        </p:nvSpPr>
        <p:spPr>
          <a:xfrm>
            <a:off x="6773267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D046101C-B196-4CD9-129D-EAC6CE3A57AA}"/>
              </a:ext>
            </a:extLst>
          </p:cNvPr>
          <p:cNvSpPr/>
          <p:nvPr/>
        </p:nvSpPr>
        <p:spPr>
          <a:xfrm>
            <a:off x="5909667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644F16F7-864E-70D1-E124-C13179CEACC2}"/>
              </a:ext>
            </a:extLst>
          </p:cNvPr>
          <p:cNvSpPr/>
          <p:nvPr/>
        </p:nvSpPr>
        <p:spPr>
          <a:xfrm>
            <a:off x="5909667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4" name="Text 21">
            <a:extLst>
              <a:ext uri="{FF2B5EF4-FFF2-40B4-BE49-F238E27FC236}">
                <a16:creationId xmlns:a16="http://schemas.microsoft.com/office/drawing/2014/main" id="{CEB00332-2838-1A47-CCE7-69ABC7669C16}"/>
              </a:ext>
            </a:extLst>
          </p:cNvPr>
          <p:cNvSpPr/>
          <p:nvPr/>
        </p:nvSpPr>
        <p:spPr>
          <a:xfrm>
            <a:off x="5909667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AB22213C-15B7-FBC4-EFF0-9E3BD061B59F}"/>
              </a:ext>
            </a:extLst>
          </p:cNvPr>
          <p:cNvSpPr/>
          <p:nvPr/>
        </p:nvSpPr>
        <p:spPr>
          <a:xfrm>
            <a:off x="5909667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EF35C7C1-5A99-74A4-EC07-33DC99A60FEB}"/>
              </a:ext>
            </a:extLst>
          </p:cNvPr>
          <p:cNvSpPr/>
          <p:nvPr/>
        </p:nvSpPr>
        <p:spPr>
          <a:xfrm>
            <a:off x="11219259" y="3155950"/>
            <a:ext cx="5461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22D93BA1-5D71-40BC-EFE5-ED10F59BE701}"/>
              </a:ext>
            </a:extLst>
          </p:cNvPr>
          <p:cNvSpPr/>
          <p:nvPr/>
        </p:nvSpPr>
        <p:spPr>
          <a:xfrm>
            <a:off x="11920934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1" name="Text 28">
            <a:extLst>
              <a:ext uri="{FF2B5EF4-FFF2-40B4-BE49-F238E27FC236}">
                <a16:creationId xmlns:a16="http://schemas.microsoft.com/office/drawing/2014/main" id="{9B8AFB5A-59F2-D148-16A7-5D9ECF4444C9}"/>
              </a:ext>
            </a:extLst>
          </p:cNvPr>
          <p:cNvSpPr/>
          <p:nvPr/>
        </p:nvSpPr>
        <p:spPr>
          <a:xfrm>
            <a:off x="11057334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32" name="Text 29">
            <a:extLst>
              <a:ext uri="{FF2B5EF4-FFF2-40B4-BE49-F238E27FC236}">
                <a16:creationId xmlns:a16="http://schemas.microsoft.com/office/drawing/2014/main" id="{2DC90E9E-18EE-0342-C503-CA105479B63D}"/>
              </a:ext>
            </a:extLst>
          </p:cNvPr>
          <p:cNvSpPr/>
          <p:nvPr/>
        </p:nvSpPr>
        <p:spPr>
          <a:xfrm>
            <a:off x="11057334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33" name="Text 30">
            <a:extLst>
              <a:ext uri="{FF2B5EF4-FFF2-40B4-BE49-F238E27FC236}">
                <a16:creationId xmlns:a16="http://schemas.microsoft.com/office/drawing/2014/main" id="{F8679277-2176-6A15-143D-4783120A4705}"/>
              </a:ext>
            </a:extLst>
          </p:cNvPr>
          <p:cNvSpPr/>
          <p:nvPr/>
        </p:nvSpPr>
        <p:spPr>
          <a:xfrm>
            <a:off x="11057334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34" name="Text 31">
            <a:extLst>
              <a:ext uri="{FF2B5EF4-FFF2-40B4-BE49-F238E27FC236}">
                <a16:creationId xmlns:a16="http://schemas.microsoft.com/office/drawing/2014/main" id="{6C3277F2-3111-71E6-AAC0-BC7A12BC2F74}"/>
              </a:ext>
            </a:extLst>
          </p:cNvPr>
          <p:cNvSpPr/>
          <p:nvPr/>
        </p:nvSpPr>
        <p:spPr>
          <a:xfrm>
            <a:off x="11057334" y="53086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37" name="Text 34">
            <a:extLst>
              <a:ext uri="{FF2B5EF4-FFF2-40B4-BE49-F238E27FC236}">
                <a16:creationId xmlns:a16="http://schemas.microsoft.com/office/drawing/2014/main" id="{3A6BFCDA-6F48-BC7C-9718-7C553C99DC9B}"/>
              </a:ext>
            </a:extLst>
          </p:cNvPr>
          <p:cNvSpPr/>
          <p:nvPr/>
        </p:nvSpPr>
        <p:spPr>
          <a:xfrm>
            <a:off x="1562100" y="7493000"/>
            <a:ext cx="815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8" name="Text 35">
            <a:extLst>
              <a:ext uri="{FF2B5EF4-FFF2-40B4-BE49-F238E27FC236}">
                <a16:creationId xmlns:a16="http://schemas.microsoft.com/office/drawing/2014/main" id="{6E14EFF5-5BA5-0140-80F4-07CD8EEEF418}"/>
              </a:ext>
            </a:extLst>
          </p:cNvPr>
          <p:cNvSpPr/>
          <p:nvPr/>
        </p:nvSpPr>
        <p:spPr>
          <a:xfrm>
            <a:off x="1562100" y="7988300"/>
            <a:ext cx="8115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9" name="圖片 8" descr="一張含有 螢幕擷取畫面, 文字, 圖形, 字型 的圖片&#10;&#10;AI 產生的內容可能不正確。">
            <a:extLst>
              <a:ext uri="{FF2B5EF4-FFF2-40B4-BE49-F238E27FC236}">
                <a16:creationId xmlns:a16="http://schemas.microsoft.com/office/drawing/2014/main" id="{48AEEB49-B386-0F42-9E3B-EFDF43627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773" y="1267023"/>
            <a:ext cx="6422827" cy="642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5179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E66C49-88B9-32F9-5198-A3D3E3CEE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6968585aa59029d8e9a04d89c0d01a3cff165d65.jpg">
            <a:extLst>
              <a:ext uri="{FF2B5EF4-FFF2-40B4-BE49-F238E27FC236}">
                <a16:creationId xmlns:a16="http://schemas.microsoft.com/office/drawing/2014/main" id="{1DF37552-1C78-5739-075D-ABA64F97C4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l="160" r="160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80E86D2C-8D80-E8FC-C978-6ACD8D911B14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2C2C">
                  <a:alpha val="95000"/>
                </a:srgbClr>
              </a:gs>
              <a:gs pos="50000">
                <a:srgbClr val="2C2C2C">
                  <a:alpha val="90000"/>
                </a:srgbClr>
              </a:gs>
              <a:gs pos="100000">
                <a:srgbClr val="2C2C2C">
                  <a:alpha val="85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866BB857-5132-7484-04EF-BF39937C7282}"/>
              </a:ext>
            </a:extLst>
          </p:cNvPr>
          <p:cNvSpPr/>
          <p:nvPr/>
        </p:nvSpPr>
        <p:spPr>
          <a:xfrm>
            <a:off x="711200" y="609600"/>
            <a:ext cx="2781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WHY THIS AACH?</a:t>
            </a:r>
            <a:endParaRPr lang="en-US" sz="16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0FD5BB0B-BCF3-FFB0-8D5D-932A3ADFCDF6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</a:rPr>
              <a:t>End</a:t>
            </a:r>
            <a:endParaRPr lang="en-US" sz="96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6846E91D-EBD5-ECE2-2DB7-E236D62B6646}"/>
              </a:ext>
            </a:extLst>
          </p:cNvPr>
          <p:cNvSpPr/>
          <p:nvPr/>
        </p:nvSpPr>
        <p:spPr>
          <a:xfrm>
            <a:off x="508000" y="2133600"/>
            <a:ext cx="1536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536C5E5A-D573-968A-7036-53E2C0C69705}"/>
              </a:ext>
            </a:extLst>
          </p:cNvPr>
          <p:cNvSpPr/>
          <p:nvPr/>
        </p:nvSpPr>
        <p:spPr>
          <a:xfrm>
            <a:off x="953492" y="3155950"/>
            <a:ext cx="4826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537A060D-F0DE-0D2F-035D-7C2B364075D7}"/>
              </a:ext>
            </a:extLst>
          </p:cNvPr>
          <p:cNvSpPr/>
          <p:nvPr/>
        </p:nvSpPr>
        <p:spPr>
          <a:xfrm>
            <a:off x="1625600" y="3155950"/>
            <a:ext cx="29718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E5598FDE-E228-3541-2514-49E42E758462}"/>
              </a:ext>
            </a:extLst>
          </p:cNvPr>
          <p:cNvSpPr/>
          <p:nvPr/>
        </p:nvSpPr>
        <p:spPr>
          <a:xfrm>
            <a:off x="762000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BCE8B4A4-8273-110A-7ABC-8704EC8D1BC2}"/>
              </a:ext>
            </a:extLst>
          </p:cNvPr>
          <p:cNvSpPr/>
          <p:nvPr/>
        </p:nvSpPr>
        <p:spPr>
          <a:xfrm>
            <a:off x="762000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CF480D9D-A127-4B25-D23F-67CEA1E2229A}"/>
              </a:ext>
            </a:extLst>
          </p:cNvPr>
          <p:cNvSpPr/>
          <p:nvPr/>
        </p:nvSpPr>
        <p:spPr>
          <a:xfrm>
            <a:off x="762000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A12E094C-C925-ADB5-2B23-C9E824DD5AEC}"/>
              </a:ext>
            </a:extLst>
          </p:cNvPr>
          <p:cNvSpPr/>
          <p:nvPr/>
        </p:nvSpPr>
        <p:spPr>
          <a:xfrm>
            <a:off x="762000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0" name="Text 17">
            <a:extLst>
              <a:ext uri="{FF2B5EF4-FFF2-40B4-BE49-F238E27FC236}">
                <a16:creationId xmlns:a16="http://schemas.microsoft.com/office/drawing/2014/main" id="{19744963-9C3E-B0FF-EBCA-1D500A48BF0F}"/>
              </a:ext>
            </a:extLst>
          </p:cNvPr>
          <p:cNvSpPr/>
          <p:nvPr/>
        </p:nvSpPr>
        <p:spPr>
          <a:xfrm>
            <a:off x="6075561" y="3155950"/>
            <a:ext cx="53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BC568353-BB10-A6BF-483A-CFDC5EB111D8}"/>
              </a:ext>
            </a:extLst>
          </p:cNvPr>
          <p:cNvSpPr/>
          <p:nvPr/>
        </p:nvSpPr>
        <p:spPr>
          <a:xfrm>
            <a:off x="6773267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626A9EED-AF6F-6098-B057-77751A4E0B4E}"/>
              </a:ext>
            </a:extLst>
          </p:cNvPr>
          <p:cNvSpPr/>
          <p:nvPr/>
        </p:nvSpPr>
        <p:spPr>
          <a:xfrm>
            <a:off x="5909667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99581FCD-E065-59AE-BCDA-9B537EB5EE86}"/>
              </a:ext>
            </a:extLst>
          </p:cNvPr>
          <p:cNvSpPr/>
          <p:nvPr/>
        </p:nvSpPr>
        <p:spPr>
          <a:xfrm>
            <a:off x="5909667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4" name="Text 21">
            <a:extLst>
              <a:ext uri="{FF2B5EF4-FFF2-40B4-BE49-F238E27FC236}">
                <a16:creationId xmlns:a16="http://schemas.microsoft.com/office/drawing/2014/main" id="{01965813-1B6F-C946-F8F8-6845919DA417}"/>
              </a:ext>
            </a:extLst>
          </p:cNvPr>
          <p:cNvSpPr/>
          <p:nvPr/>
        </p:nvSpPr>
        <p:spPr>
          <a:xfrm>
            <a:off x="5909667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43CCA41E-3C11-5581-30E1-E9F5AAB036A9}"/>
              </a:ext>
            </a:extLst>
          </p:cNvPr>
          <p:cNvSpPr/>
          <p:nvPr/>
        </p:nvSpPr>
        <p:spPr>
          <a:xfrm>
            <a:off x="5909667" y="53086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E3A770F4-899F-A875-9246-83643CF69689}"/>
              </a:ext>
            </a:extLst>
          </p:cNvPr>
          <p:cNvSpPr/>
          <p:nvPr/>
        </p:nvSpPr>
        <p:spPr>
          <a:xfrm>
            <a:off x="11219259" y="3155950"/>
            <a:ext cx="5461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7EEB3D87-56A0-157B-6586-F213E4E44CE1}"/>
              </a:ext>
            </a:extLst>
          </p:cNvPr>
          <p:cNvSpPr/>
          <p:nvPr/>
        </p:nvSpPr>
        <p:spPr>
          <a:xfrm>
            <a:off x="11920934" y="31559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1" name="Text 28">
            <a:extLst>
              <a:ext uri="{FF2B5EF4-FFF2-40B4-BE49-F238E27FC236}">
                <a16:creationId xmlns:a16="http://schemas.microsoft.com/office/drawing/2014/main" id="{B49F182A-D973-A094-32CE-DDD6BD5316C6}"/>
              </a:ext>
            </a:extLst>
          </p:cNvPr>
          <p:cNvSpPr/>
          <p:nvPr/>
        </p:nvSpPr>
        <p:spPr>
          <a:xfrm>
            <a:off x="11057334" y="39116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32" name="Text 29">
            <a:extLst>
              <a:ext uri="{FF2B5EF4-FFF2-40B4-BE49-F238E27FC236}">
                <a16:creationId xmlns:a16="http://schemas.microsoft.com/office/drawing/2014/main" id="{66FFAC4D-8A64-8BE6-6174-57779182677E}"/>
              </a:ext>
            </a:extLst>
          </p:cNvPr>
          <p:cNvSpPr/>
          <p:nvPr/>
        </p:nvSpPr>
        <p:spPr>
          <a:xfrm>
            <a:off x="11057334" y="43688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33" name="Text 30">
            <a:extLst>
              <a:ext uri="{FF2B5EF4-FFF2-40B4-BE49-F238E27FC236}">
                <a16:creationId xmlns:a16="http://schemas.microsoft.com/office/drawing/2014/main" id="{9289427B-7AE0-9460-575F-2A45DA965E0F}"/>
              </a:ext>
            </a:extLst>
          </p:cNvPr>
          <p:cNvSpPr/>
          <p:nvPr/>
        </p:nvSpPr>
        <p:spPr>
          <a:xfrm>
            <a:off x="11057334" y="4851400"/>
            <a:ext cx="454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34" name="Text 31">
            <a:extLst>
              <a:ext uri="{FF2B5EF4-FFF2-40B4-BE49-F238E27FC236}">
                <a16:creationId xmlns:a16="http://schemas.microsoft.com/office/drawing/2014/main" id="{CA3881F6-4E1A-C3D5-1F6D-1F2764487FE3}"/>
              </a:ext>
            </a:extLst>
          </p:cNvPr>
          <p:cNvSpPr/>
          <p:nvPr/>
        </p:nvSpPr>
        <p:spPr>
          <a:xfrm>
            <a:off x="11057334" y="5308600"/>
            <a:ext cx="4533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37" name="Text 34">
            <a:extLst>
              <a:ext uri="{FF2B5EF4-FFF2-40B4-BE49-F238E27FC236}">
                <a16:creationId xmlns:a16="http://schemas.microsoft.com/office/drawing/2014/main" id="{6D56C38B-A5E0-ED44-6F31-D846BBD19DBD}"/>
              </a:ext>
            </a:extLst>
          </p:cNvPr>
          <p:cNvSpPr/>
          <p:nvPr/>
        </p:nvSpPr>
        <p:spPr>
          <a:xfrm>
            <a:off x="1562100" y="7493000"/>
            <a:ext cx="81534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8" name="Text 35">
            <a:extLst>
              <a:ext uri="{FF2B5EF4-FFF2-40B4-BE49-F238E27FC236}">
                <a16:creationId xmlns:a16="http://schemas.microsoft.com/office/drawing/2014/main" id="{F16FE32F-9673-CE75-D8EE-8A7D01D7C647}"/>
              </a:ext>
            </a:extLst>
          </p:cNvPr>
          <p:cNvSpPr/>
          <p:nvPr/>
        </p:nvSpPr>
        <p:spPr>
          <a:xfrm>
            <a:off x="1562100" y="7988300"/>
            <a:ext cx="8115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008671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27050" y="762000"/>
            <a:ext cx="101600" cy="609600"/>
          </a:xfrm>
          <a:custGeom>
            <a:avLst/>
            <a:gdLst/>
            <a:ahLst/>
            <a:cxnLst/>
            <a:rect l="l" t="t" r="r" b="b"/>
            <a:pathLst>
              <a:path w="101600" h="609600">
                <a:moveTo>
                  <a:pt x="0" y="0"/>
                </a:moveTo>
                <a:lnTo>
                  <a:pt x="101600" y="0"/>
                </a:lnTo>
                <a:lnTo>
                  <a:pt x="101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762000" y="863600"/>
            <a:ext cx="7708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個案現況分析：老地方</a:t>
            </a:r>
            <a:r>
              <a:rPr lang="en-US" sz="36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33400" y="1676400"/>
            <a:ext cx="7493000" cy="2590800"/>
          </a:xfrm>
          <a:custGeom>
            <a:avLst/>
            <a:gdLst/>
            <a:ahLst/>
            <a:cxnLst/>
            <a:rect l="l" t="t" r="r" b="b"/>
            <a:pathLst>
              <a:path w="7493000" h="2590800">
                <a:moveTo>
                  <a:pt x="50800" y="0"/>
                </a:moveTo>
                <a:lnTo>
                  <a:pt x="7391389" y="0"/>
                </a:lnTo>
                <a:cubicBezTo>
                  <a:pt x="7447507" y="0"/>
                  <a:pt x="7493000" y="45493"/>
                  <a:pt x="7493000" y="101611"/>
                </a:cubicBezTo>
                <a:lnTo>
                  <a:pt x="7493000" y="2489189"/>
                </a:lnTo>
                <a:cubicBezTo>
                  <a:pt x="7493000" y="2545307"/>
                  <a:pt x="7447507" y="2590800"/>
                  <a:pt x="7391389" y="2590800"/>
                </a:cubicBezTo>
                <a:lnTo>
                  <a:pt x="50800" y="2590800"/>
                </a:lnTo>
                <a:cubicBezTo>
                  <a:pt x="22763" y="2590800"/>
                  <a:pt x="0" y="2568037"/>
                  <a:pt x="0" y="2540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Shape 4"/>
          <p:cNvSpPr/>
          <p:nvPr/>
        </p:nvSpPr>
        <p:spPr>
          <a:xfrm>
            <a:off x="533400" y="1676400"/>
            <a:ext cx="50800" cy="2590800"/>
          </a:xfrm>
          <a:custGeom>
            <a:avLst/>
            <a:gdLst/>
            <a:ahLst/>
            <a:cxnLst/>
            <a:rect l="l" t="t" r="r" b="b"/>
            <a:pathLst>
              <a:path w="50800" h="2590800">
                <a:moveTo>
                  <a:pt x="50800" y="0"/>
                </a:moveTo>
                <a:lnTo>
                  <a:pt x="50800" y="0"/>
                </a:lnTo>
                <a:lnTo>
                  <a:pt x="50800" y="2590800"/>
                </a:lnTo>
                <a:lnTo>
                  <a:pt x="50800" y="2590800"/>
                </a:lnTo>
                <a:cubicBezTo>
                  <a:pt x="22763" y="2590800"/>
                  <a:pt x="0" y="2568037"/>
                  <a:pt x="0" y="2540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5"/>
          <p:cNvSpPr/>
          <p:nvPr/>
        </p:nvSpPr>
        <p:spPr>
          <a:xfrm>
            <a:off x="8128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Shape 6"/>
          <p:cNvSpPr/>
          <p:nvPr/>
        </p:nvSpPr>
        <p:spPr>
          <a:xfrm>
            <a:off x="990600" y="2108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0"/>
                </a:moveTo>
                <a:cubicBezTo>
                  <a:pt x="134293" y="0"/>
                  <a:pt x="140990" y="4018"/>
                  <a:pt x="144463" y="10418"/>
                </a:cubicBezTo>
                <a:lnTo>
                  <a:pt x="251619" y="208855"/>
                </a:lnTo>
                <a:cubicBezTo>
                  <a:pt x="254943" y="215007"/>
                  <a:pt x="254794" y="222448"/>
                  <a:pt x="251222" y="228451"/>
                </a:cubicBezTo>
                <a:cubicBezTo>
                  <a:pt x="247650" y="234454"/>
                  <a:pt x="241151" y="238125"/>
                  <a:pt x="234156" y="238125"/>
                </a:cubicBezTo>
                <a:lnTo>
                  <a:pt x="19844" y="238125"/>
                </a:lnTo>
                <a:cubicBezTo>
                  <a:pt x="12849" y="238125"/>
                  <a:pt x="6400" y="234454"/>
                  <a:pt x="2778" y="228451"/>
                </a:cubicBezTo>
                <a:cubicBezTo>
                  <a:pt x="-843" y="222448"/>
                  <a:pt x="-943" y="215007"/>
                  <a:pt x="2381" y="208855"/>
                </a:cubicBezTo>
                <a:lnTo>
                  <a:pt x="109538" y="10418"/>
                </a:lnTo>
                <a:cubicBezTo>
                  <a:pt x="113010" y="4018"/>
                  <a:pt x="119707" y="0"/>
                  <a:pt x="127000" y="0"/>
                </a:cubicBezTo>
                <a:close/>
                <a:moveTo>
                  <a:pt x="127000" y="83344"/>
                </a:moveTo>
                <a:cubicBezTo>
                  <a:pt x="120402" y="83344"/>
                  <a:pt x="115094" y="88652"/>
                  <a:pt x="115094" y="95250"/>
                </a:cubicBezTo>
                <a:lnTo>
                  <a:pt x="115094" y="150813"/>
                </a:lnTo>
                <a:cubicBezTo>
                  <a:pt x="115094" y="157411"/>
                  <a:pt x="120402" y="162719"/>
                  <a:pt x="127000" y="162719"/>
                </a:cubicBezTo>
                <a:cubicBezTo>
                  <a:pt x="133598" y="162719"/>
                  <a:pt x="138906" y="157411"/>
                  <a:pt x="138906" y="150813"/>
                </a:cubicBezTo>
                <a:lnTo>
                  <a:pt x="138906" y="95250"/>
                </a:lnTo>
                <a:cubicBezTo>
                  <a:pt x="138906" y="88652"/>
                  <a:pt x="133598" y="83344"/>
                  <a:pt x="127000" y="83344"/>
                </a:cubicBezTo>
                <a:close/>
                <a:moveTo>
                  <a:pt x="140246" y="190500"/>
                </a:moveTo>
                <a:cubicBezTo>
                  <a:pt x="140547" y="185583"/>
                  <a:pt x="138095" y="180906"/>
                  <a:pt x="133880" y="178356"/>
                </a:cubicBezTo>
                <a:cubicBezTo>
                  <a:pt x="129666" y="175807"/>
                  <a:pt x="124384" y="175807"/>
                  <a:pt x="120169" y="178356"/>
                </a:cubicBezTo>
                <a:cubicBezTo>
                  <a:pt x="115955" y="180906"/>
                  <a:pt x="113503" y="185583"/>
                  <a:pt x="113804" y="190500"/>
                </a:cubicBezTo>
                <a:cubicBezTo>
                  <a:pt x="113503" y="195417"/>
                  <a:pt x="115955" y="200094"/>
                  <a:pt x="120169" y="202644"/>
                </a:cubicBezTo>
                <a:cubicBezTo>
                  <a:pt x="124384" y="205193"/>
                  <a:pt x="129666" y="205193"/>
                  <a:pt x="133880" y="202644"/>
                </a:cubicBezTo>
                <a:cubicBezTo>
                  <a:pt x="138095" y="200094"/>
                  <a:pt x="140547" y="195417"/>
                  <a:pt x="140246" y="19050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1574800" y="2038350"/>
            <a:ext cx="1409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核心問題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12800" y="2743200"/>
            <a:ext cx="70866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 err="1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所有決策與營運流程高度依賴老闆個人，缺乏標準化作業程序，導致營運效率受限</a:t>
            </a:r>
            <a:r>
              <a:rPr lang="en-US" sz="20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38200" y="3759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2898" y="38100"/>
                </a:moveTo>
                <a:lnTo>
                  <a:pt x="12898" y="97433"/>
                </a:lnTo>
                <a:cubicBezTo>
                  <a:pt x="12898" y="104180"/>
                  <a:pt x="15558" y="110649"/>
                  <a:pt x="20320" y="115411"/>
                </a:cubicBezTo>
                <a:lnTo>
                  <a:pt x="96520" y="191611"/>
                </a:lnTo>
                <a:cubicBezTo>
                  <a:pt x="106442" y="201533"/>
                  <a:pt x="122515" y="201533"/>
                  <a:pt x="132437" y="191611"/>
                </a:cubicBezTo>
                <a:lnTo>
                  <a:pt x="191770" y="132278"/>
                </a:lnTo>
                <a:cubicBezTo>
                  <a:pt x="201692" y="122357"/>
                  <a:pt x="201692" y="106283"/>
                  <a:pt x="191770" y="96361"/>
                </a:cubicBezTo>
                <a:lnTo>
                  <a:pt x="115570" y="20161"/>
                </a:lnTo>
                <a:cubicBezTo>
                  <a:pt x="110808" y="15359"/>
                  <a:pt x="104378" y="12700"/>
                  <a:pt x="97631" y="12700"/>
                </a:cubicBezTo>
                <a:lnTo>
                  <a:pt x="38298" y="12700"/>
                </a:lnTo>
                <a:cubicBezTo>
                  <a:pt x="24289" y="12700"/>
                  <a:pt x="12898" y="24090"/>
                  <a:pt x="12898" y="38100"/>
                </a:cubicBezTo>
                <a:close/>
                <a:moveTo>
                  <a:pt x="57348" y="44450"/>
                </a:moveTo>
                <a:cubicBezTo>
                  <a:pt x="64358" y="44450"/>
                  <a:pt x="70048" y="50141"/>
                  <a:pt x="70048" y="57150"/>
                </a:cubicBezTo>
                <a:cubicBezTo>
                  <a:pt x="70048" y="64159"/>
                  <a:pt x="64358" y="69850"/>
                  <a:pt x="57348" y="69850"/>
                </a:cubicBezTo>
                <a:cubicBezTo>
                  <a:pt x="50339" y="69850"/>
                  <a:pt x="44648" y="64159"/>
                  <a:pt x="44648" y="57150"/>
                </a:cubicBezTo>
                <a:cubicBezTo>
                  <a:pt x="44648" y="50141"/>
                  <a:pt x="50339" y="44450"/>
                  <a:pt x="57348" y="44450"/>
                </a:cubicBezTo>
                <a:close/>
              </a:path>
            </a:pathLst>
          </a:custGeom>
          <a:solidFill>
            <a:srgbClr val="A8A39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1168400" y="3708400"/>
            <a:ext cx="2146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高度中心化 · 決策瓶頸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08000" y="4470400"/>
            <a:ext cx="7518400" cy="4165600"/>
          </a:xfrm>
          <a:custGeom>
            <a:avLst/>
            <a:gdLst/>
            <a:ahLst/>
            <a:cxnLst/>
            <a:rect l="l" t="t" r="r" b="b"/>
            <a:pathLst>
              <a:path w="7518400" h="4165600">
                <a:moveTo>
                  <a:pt x="101599" y="0"/>
                </a:moveTo>
                <a:lnTo>
                  <a:pt x="7416801" y="0"/>
                </a:lnTo>
                <a:cubicBezTo>
                  <a:pt x="7472913" y="0"/>
                  <a:pt x="7518400" y="45487"/>
                  <a:pt x="7518400" y="101599"/>
                </a:cubicBezTo>
                <a:lnTo>
                  <a:pt x="7518400" y="4064001"/>
                </a:lnTo>
                <a:cubicBezTo>
                  <a:pt x="7518400" y="4120113"/>
                  <a:pt x="7472913" y="4165600"/>
                  <a:pt x="7416801" y="4165600"/>
                </a:cubicBezTo>
                <a:lnTo>
                  <a:pt x="101599" y="4165600"/>
                </a:lnTo>
                <a:cubicBezTo>
                  <a:pt x="45487" y="4165600"/>
                  <a:pt x="0" y="4120113"/>
                  <a:pt x="0" y="40640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4" name="Shape 12"/>
          <p:cNvSpPr/>
          <p:nvPr/>
        </p:nvSpPr>
        <p:spPr>
          <a:xfrm>
            <a:off x="762000" y="4724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5" name="Shape 13"/>
          <p:cNvSpPr/>
          <p:nvPr/>
        </p:nvSpPr>
        <p:spPr>
          <a:xfrm>
            <a:off x="908050" y="49022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158750" y="7938"/>
                </a:moveTo>
                <a:cubicBezTo>
                  <a:pt x="187225" y="7938"/>
                  <a:pt x="210344" y="31056"/>
                  <a:pt x="210344" y="59531"/>
                </a:cubicBezTo>
                <a:cubicBezTo>
                  <a:pt x="210344" y="88007"/>
                  <a:pt x="187225" y="111125"/>
                  <a:pt x="158750" y="111125"/>
                </a:cubicBezTo>
                <a:cubicBezTo>
                  <a:pt x="130275" y="111125"/>
                  <a:pt x="107156" y="88007"/>
                  <a:pt x="107156" y="59531"/>
                </a:cubicBezTo>
                <a:cubicBezTo>
                  <a:pt x="107156" y="31056"/>
                  <a:pt x="130275" y="7938"/>
                  <a:pt x="158750" y="7938"/>
                </a:cubicBezTo>
                <a:close/>
                <a:moveTo>
                  <a:pt x="47625" y="43656"/>
                </a:moveTo>
                <a:cubicBezTo>
                  <a:pt x="67339" y="43656"/>
                  <a:pt x="83344" y="59661"/>
                  <a:pt x="83344" y="79375"/>
                </a:cubicBezTo>
                <a:cubicBezTo>
                  <a:pt x="83344" y="99089"/>
                  <a:pt x="67339" y="115094"/>
                  <a:pt x="47625" y="115094"/>
                </a:cubicBezTo>
                <a:cubicBezTo>
                  <a:pt x="27911" y="115094"/>
                  <a:pt x="11906" y="99089"/>
                  <a:pt x="11906" y="79375"/>
                </a:cubicBezTo>
                <a:cubicBezTo>
                  <a:pt x="11906" y="59661"/>
                  <a:pt x="27911" y="43656"/>
                  <a:pt x="47625" y="43656"/>
                </a:cubicBezTo>
                <a:close/>
                <a:moveTo>
                  <a:pt x="0" y="206375"/>
                </a:moveTo>
                <a:cubicBezTo>
                  <a:pt x="0" y="171301"/>
                  <a:pt x="28426" y="142875"/>
                  <a:pt x="63500" y="142875"/>
                </a:cubicBezTo>
                <a:cubicBezTo>
                  <a:pt x="69850" y="142875"/>
                  <a:pt x="76002" y="143818"/>
                  <a:pt x="81806" y="145554"/>
                </a:cubicBezTo>
                <a:cubicBezTo>
                  <a:pt x="65484" y="163810"/>
                  <a:pt x="55563" y="187920"/>
                  <a:pt x="55563" y="214313"/>
                </a:cubicBezTo>
                <a:lnTo>
                  <a:pt x="55563" y="222250"/>
                </a:lnTo>
                <a:cubicBezTo>
                  <a:pt x="55563" y="227905"/>
                  <a:pt x="56753" y="233263"/>
                  <a:pt x="58886" y="238125"/>
                </a:cubicBezTo>
                <a:lnTo>
                  <a:pt x="15875" y="238125"/>
                </a:lnTo>
                <a:cubicBezTo>
                  <a:pt x="7094" y="238125"/>
                  <a:pt x="0" y="231031"/>
                  <a:pt x="0" y="222250"/>
                </a:cubicBezTo>
                <a:lnTo>
                  <a:pt x="0" y="206375"/>
                </a:lnTo>
                <a:close/>
                <a:moveTo>
                  <a:pt x="258614" y="238125"/>
                </a:moveTo>
                <a:cubicBezTo>
                  <a:pt x="260747" y="233263"/>
                  <a:pt x="261937" y="227905"/>
                  <a:pt x="261937" y="222250"/>
                </a:cubicBezTo>
                <a:lnTo>
                  <a:pt x="261937" y="214313"/>
                </a:lnTo>
                <a:cubicBezTo>
                  <a:pt x="261937" y="187920"/>
                  <a:pt x="252016" y="163810"/>
                  <a:pt x="235694" y="145554"/>
                </a:cubicBezTo>
                <a:cubicBezTo>
                  <a:pt x="241498" y="143818"/>
                  <a:pt x="247650" y="142875"/>
                  <a:pt x="254000" y="142875"/>
                </a:cubicBezTo>
                <a:cubicBezTo>
                  <a:pt x="289074" y="142875"/>
                  <a:pt x="317500" y="171301"/>
                  <a:pt x="317500" y="206375"/>
                </a:cubicBezTo>
                <a:lnTo>
                  <a:pt x="317500" y="222250"/>
                </a:lnTo>
                <a:cubicBezTo>
                  <a:pt x="317500" y="231031"/>
                  <a:pt x="310406" y="238125"/>
                  <a:pt x="301625" y="238125"/>
                </a:cubicBezTo>
                <a:lnTo>
                  <a:pt x="258614" y="238125"/>
                </a:lnTo>
                <a:close/>
                <a:moveTo>
                  <a:pt x="234156" y="79375"/>
                </a:moveTo>
                <a:cubicBezTo>
                  <a:pt x="234156" y="59661"/>
                  <a:pt x="250161" y="43656"/>
                  <a:pt x="269875" y="43656"/>
                </a:cubicBezTo>
                <a:cubicBezTo>
                  <a:pt x="289589" y="43656"/>
                  <a:pt x="305594" y="59661"/>
                  <a:pt x="305594" y="79375"/>
                </a:cubicBezTo>
                <a:cubicBezTo>
                  <a:pt x="305594" y="99089"/>
                  <a:pt x="289589" y="115094"/>
                  <a:pt x="269875" y="115094"/>
                </a:cubicBezTo>
                <a:cubicBezTo>
                  <a:pt x="250161" y="115094"/>
                  <a:pt x="234156" y="99089"/>
                  <a:pt x="234156" y="79375"/>
                </a:cubicBezTo>
                <a:close/>
                <a:moveTo>
                  <a:pt x="79375" y="214313"/>
                </a:moveTo>
                <a:cubicBezTo>
                  <a:pt x="79375" y="170458"/>
                  <a:pt x="114895" y="134938"/>
                  <a:pt x="158750" y="134938"/>
                </a:cubicBezTo>
                <a:cubicBezTo>
                  <a:pt x="202605" y="134938"/>
                  <a:pt x="238125" y="170458"/>
                  <a:pt x="238125" y="214313"/>
                </a:cubicBezTo>
                <a:lnTo>
                  <a:pt x="238125" y="222250"/>
                </a:lnTo>
                <a:cubicBezTo>
                  <a:pt x="238125" y="231031"/>
                  <a:pt x="231031" y="238125"/>
                  <a:pt x="222250" y="238125"/>
                </a:cubicBezTo>
                <a:lnTo>
                  <a:pt x="95250" y="238125"/>
                </a:lnTo>
                <a:cubicBezTo>
                  <a:pt x="86469" y="238125"/>
                  <a:pt x="79375" y="231031"/>
                  <a:pt x="79375" y="222250"/>
                </a:cubicBezTo>
                <a:lnTo>
                  <a:pt x="79375" y="214313"/>
                </a:ln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6" name="Text 14"/>
          <p:cNvSpPr/>
          <p:nvPr/>
        </p:nvSpPr>
        <p:spPr>
          <a:xfrm>
            <a:off x="1524000" y="4832350"/>
            <a:ext cx="1409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人力困境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62000" y="58801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50800" y="0"/>
                </a:moveTo>
                <a:lnTo>
                  <a:pt x="355600" y="0"/>
                </a:lnTo>
                <a:cubicBezTo>
                  <a:pt x="383637" y="0"/>
                  <a:pt x="406400" y="22763"/>
                  <a:pt x="406400" y="50800"/>
                </a:cubicBezTo>
                <a:lnTo>
                  <a:pt x="406400" y="355600"/>
                </a:lnTo>
                <a:cubicBezTo>
                  <a:pt x="406400" y="383637"/>
                  <a:pt x="383637" y="406400"/>
                  <a:pt x="3556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8" name="Text 16"/>
          <p:cNvSpPr/>
          <p:nvPr/>
        </p:nvSpPr>
        <p:spPr>
          <a:xfrm>
            <a:off x="855861" y="5930900"/>
            <a:ext cx="317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320800" y="5829300"/>
            <a:ext cx="5600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招募困難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320800" y="6235700"/>
            <a:ext cx="5588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找不到合適的優質勞工，市場人才短缺，難以補足人力缺口。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762000" y="74041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50800" y="0"/>
                </a:moveTo>
                <a:lnTo>
                  <a:pt x="355600" y="0"/>
                </a:lnTo>
                <a:cubicBezTo>
                  <a:pt x="383637" y="0"/>
                  <a:pt x="406400" y="22763"/>
                  <a:pt x="406400" y="50800"/>
                </a:cubicBezTo>
                <a:lnTo>
                  <a:pt x="406400" y="355600"/>
                </a:lnTo>
                <a:cubicBezTo>
                  <a:pt x="406400" y="383637"/>
                  <a:pt x="383637" y="406400"/>
                  <a:pt x="3556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Text 20"/>
          <p:cNvSpPr/>
          <p:nvPr/>
        </p:nvSpPr>
        <p:spPr>
          <a:xfrm>
            <a:off x="838597" y="7454900"/>
            <a:ext cx="35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320800" y="7353300"/>
            <a:ext cx="6413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無人接班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320800" y="7759700"/>
            <a:ext cx="64008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沒人能替代老闆的角色，老闆被綁在現場，無法脫身處理策略性事務。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8229600" y="1676400"/>
            <a:ext cx="7518400" cy="4889500"/>
          </a:xfrm>
          <a:custGeom>
            <a:avLst/>
            <a:gdLst/>
            <a:ahLst/>
            <a:cxnLst/>
            <a:rect l="l" t="t" r="r" b="b"/>
            <a:pathLst>
              <a:path w="7518400" h="5664200">
                <a:moveTo>
                  <a:pt x="101616" y="0"/>
                </a:moveTo>
                <a:lnTo>
                  <a:pt x="7416784" y="0"/>
                </a:lnTo>
                <a:cubicBezTo>
                  <a:pt x="7472905" y="0"/>
                  <a:pt x="7518400" y="45495"/>
                  <a:pt x="7518400" y="101616"/>
                </a:cubicBezTo>
                <a:lnTo>
                  <a:pt x="7518400" y="5562584"/>
                </a:lnTo>
                <a:cubicBezTo>
                  <a:pt x="7518400" y="5618705"/>
                  <a:pt x="7472905" y="5664200"/>
                  <a:pt x="7416784" y="5664200"/>
                </a:cubicBezTo>
                <a:lnTo>
                  <a:pt x="101616" y="5664200"/>
                </a:lnTo>
                <a:cubicBezTo>
                  <a:pt x="45495" y="5664200"/>
                  <a:pt x="0" y="5618705"/>
                  <a:pt x="0" y="5562584"/>
                </a:cubicBezTo>
                <a:lnTo>
                  <a:pt x="0" y="101616"/>
                </a:lnTo>
                <a:cubicBezTo>
                  <a:pt x="0" y="45532"/>
                  <a:pt x="45532" y="0"/>
                  <a:pt x="101616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6" name="Shape 24"/>
          <p:cNvSpPr/>
          <p:nvPr/>
        </p:nvSpPr>
        <p:spPr>
          <a:xfrm>
            <a:off x="84836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Shape 25"/>
          <p:cNvSpPr/>
          <p:nvPr/>
        </p:nvSpPr>
        <p:spPr>
          <a:xfrm>
            <a:off x="8645525" y="2108200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254198" y="119063"/>
                </a:moveTo>
                <a:lnTo>
                  <a:pt x="166886" y="119063"/>
                </a:lnTo>
                <a:cubicBezTo>
                  <a:pt x="158105" y="119063"/>
                  <a:pt x="151011" y="111968"/>
                  <a:pt x="151011" y="103188"/>
                </a:cubicBezTo>
                <a:lnTo>
                  <a:pt x="151011" y="15875"/>
                </a:lnTo>
                <a:cubicBezTo>
                  <a:pt x="151011" y="7094"/>
                  <a:pt x="158155" y="-99"/>
                  <a:pt x="166836" y="1042"/>
                </a:cubicBezTo>
                <a:cubicBezTo>
                  <a:pt x="219918" y="8086"/>
                  <a:pt x="261987" y="50155"/>
                  <a:pt x="269032" y="103237"/>
                </a:cubicBezTo>
                <a:cubicBezTo>
                  <a:pt x="270173" y="111919"/>
                  <a:pt x="262979" y="119063"/>
                  <a:pt x="254198" y="119063"/>
                </a:cubicBezTo>
                <a:close/>
                <a:moveTo>
                  <a:pt x="110430" y="18455"/>
                </a:moveTo>
                <a:cubicBezTo>
                  <a:pt x="119410" y="16570"/>
                  <a:pt x="127198" y="23912"/>
                  <a:pt x="127198" y="33089"/>
                </a:cubicBezTo>
                <a:lnTo>
                  <a:pt x="127198" y="130969"/>
                </a:lnTo>
                <a:cubicBezTo>
                  <a:pt x="127198" y="133747"/>
                  <a:pt x="128191" y="136426"/>
                  <a:pt x="129927" y="138559"/>
                </a:cubicBezTo>
                <a:lnTo>
                  <a:pt x="195461" y="217636"/>
                </a:lnTo>
                <a:cubicBezTo>
                  <a:pt x="201265" y="224631"/>
                  <a:pt x="200025" y="235198"/>
                  <a:pt x="192038" y="239514"/>
                </a:cubicBezTo>
                <a:cubicBezTo>
                  <a:pt x="175121" y="248741"/>
                  <a:pt x="155724" y="254000"/>
                  <a:pt x="135136" y="254000"/>
                </a:cubicBezTo>
                <a:cubicBezTo>
                  <a:pt x="69404" y="254000"/>
                  <a:pt x="16073" y="200670"/>
                  <a:pt x="16073" y="134938"/>
                </a:cubicBezTo>
                <a:cubicBezTo>
                  <a:pt x="16073" y="77639"/>
                  <a:pt x="56505" y="29815"/>
                  <a:pt x="110430" y="18455"/>
                </a:cubicBezTo>
                <a:close/>
                <a:moveTo>
                  <a:pt x="237034" y="142875"/>
                </a:moveTo>
                <a:lnTo>
                  <a:pt x="268784" y="142875"/>
                </a:lnTo>
                <a:cubicBezTo>
                  <a:pt x="277961" y="142875"/>
                  <a:pt x="285304" y="150664"/>
                  <a:pt x="283418" y="159643"/>
                </a:cubicBezTo>
                <a:cubicBezTo>
                  <a:pt x="278358" y="183654"/>
                  <a:pt x="266055" y="204986"/>
                  <a:pt x="248890" y="221258"/>
                </a:cubicBezTo>
                <a:cubicBezTo>
                  <a:pt x="242788" y="227062"/>
                  <a:pt x="233214" y="225822"/>
                  <a:pt x="227856" y="219323"/>
                </a:cubicBezTo>
                <a:lnTo>
                  <a:pt x="185986" y="168870"/>
                </a:lnTo>
                <a:cubicBezTo>
                  <a:pt x="177403" y="158502"/>
                  <a:pt x="184795" y="142875"/>
                  <a:pt x="198189" y="142875"/>
                </a:cubicBezTo>
                <a:lnTo>
                  <a:pt x="236984" y="142875"/>
                </a:ln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8" name="Text 26"/>
          <p:cNvSpPr/>
          <p:nvPr/>
        </p:nvSpPr>
        <p:spPr>
          <a:xfrm>
            <a:off x="9245600" y="2038350"/>
            <a:ext cx="1409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成本結構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8483600" y="2743200"/>
            <a:ext cx="71247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面臨</a:t>
            </a: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三重成本壓力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夾擊，利潤空間被嚴重壓縮，營運成本高企不下。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8483600" y="3340100"/>
            <a:ext cx="93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直接成本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15232856" y="3314700"/>
            <a:ext cx="39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483600" y="3721100"/>
            <a:ext cx="7010400" cy="152400"/>
          </a:xfrm>
          <a:custGeom>
            <a:avLst/>
            <a:gdLst/>
            <a:ahLst/>
            <a:cxnLst/>
            <a:rect l="l" t="t" r="r" b="b"/>
            <a:pathLst>
              <a:path w="7010400" h="152400">
                <a:moveTo>
                  <a:pt x="76200" y="0"/>
                </a:moveTo>
                <a:lnTo>
                  <a:pt x="6934200" y="0"/>
                </a:lnTo>
                <a:cubicBezTo>
                  <a:pt x="6976256" y="0"/>
                  <a:pt x="7010400" y="34144"/>
                  <a:pt x="7010400" y="76200"/>
                </a:cubicBezTo>
                <a:lnTo>
                  <a:pt x="7010400" y="76200"/>
                </a:lnTo>
                <a:cubicBezTo>
                  <a:pt x="7010400" y="118256"/>
                  <a:pt x="6976256" y="152400"/>
                  <a:pt x="6934200" y="152400"/>
                </a:cubicBezTo>
                <a:lnTo>
                  <a:pt x="76200" y="152400"/>
                </a:lnTo>
                <a:cubicBezTo>
                  <a:pt x="34144" y="152400"/>
                  <a:pt x="0" y="118256"/>
                  <a:pt x="0" y="762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3" name="Shape 31"/>
          <p:cNvSpPr/>
          <p:nvPr/>
        </p:nvSpPr>
        <p:spPr>
          <a:xfrm>
            <a:off x="8483600" y="3721100"/>
            <a:ext cx="5956300" cy="152400"/>
          </a:xfrm>
          <a:custGeom>
            <a:avLst/>
            <a:gdLst/>
            <a:ahLst/>
            <a:cxnLst/>
            <a:rect l="l" t="t" r="r" b="b"/>
            <a:pathLst>
              <a:path w="5956300" h="152400">
                <a:moveTo>
                  <a:pt x="76200" y="0"/>
                </a:moveTo>
                <a:lnTo>
                  <a:pt x="5880100" y="0"/>
                </a:lnTo>
                <a:cubicBezTo>
                  <a:pt x="5922156" y="0"/>
                  <a:pt x="5956300" y="34144"/>
                  <a:pt x="5956300" y="76200"/>
                </a:cubicBezTo>
                <a:lnTo>
                  <a:pt x="5956300" y="76200"/>
                </a:lnTo>
                <a:cubicBezTo>
                  <a:pt x="5956300" y="118256"/>
                  <a:pt x="5922156" y="152400"/>
                  <a:pt x="5880100" y="152400"/>
                </a:cubicBezTo>
                <a:lnTo>
                  <a:pt x="76200" y="152400"/>
                </a:lnTo>
                <a:cubicBezTo>
                  <a:pt x="34144" y="152400"/>
                  <a:pt x="0" y="118256"/>
                  <a:pt x="0" y="762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4" name="Text 32"/>
          <p:cNvSpPr/>
          <p:nvPr/>
        </p:nvSpPr>
        <p:spPr>
          <a:xfrm>
            <a:off x="8483600" y="3924300"/>
            <a:ext cx="7099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食材、原料成本持續上漲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8483600" y="4356100"/>
            <a:ext cx="93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間接成本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15232856" y="4330700"/>
            <a:ext cx="39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8483600" y="4737100"/>
            <a:ext cx="7010400" cy="152400"/>
          </a:xfrm>
          <a:custGeom>
            <a:avLst/>
            <a:gdLst/>
            <a:ahLst/>
            <a:cxnLst/>
            <a:rect l="l" t="t" r="r" b="b"/>
            <a:pathLst>
              <a:path w="7010400" h="152400">
                <a:moveTo>
                  <a:pt x="76200" y="0"/>
                </a:moveTo>
                <a:lnTo>
                  <a:pt x="6934200" y="0"/>
                </a:lnTo>
                <a:cubicBezTo>
                  <a:pt x="6976256" y="0"/>
                  <a:pt x="7010400" y="34144"/>
                  <a:pt x="7010400" y="76200"/>
                </a:cubicBezTo>
                <a:lnTo>
                  <a:pt x="7010400" y="76200"/>
                </a:lnTo>
                <a:cubicBezTo>
                  <a:pt x="7010400" y="118256"/>
                  <a:pt x="6976256" y="152400"/>
                  <a:pt x="6934200" y="152400"/>
                </a:cubicBezTo>
                <a:lnTo>
                  <a:pt x="76200" y="152400"/>
                </a:lnTo>
                <a:cubicBezTo>
                  <a:pt x="34144" y="152400"/>
                  <a:pt x="0" y="118256"/>
                  <a:pt x="0" y="762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" name="Shape 36"/>
          <p:cNvSpPr/>
          <p:nvPr/>
        </p:nvSpPr>
        <p:spPr>
          <a:xfrm>
            <a:off x="8483600" y="4737100"/>
            <a:ext cx="5613400" cy="152400"/>
          </a:xfrm>
          <a:custGeom>
            <a:avLst/>
            <a:gdLst/>
            <a:ahLst/>
            <a:cxnLst/>
            <a:rect l="l" t="t" r="r" b="b"/>
            <a:pathLst>
              <a:path w="5613400" h="152400">
                <a:moveTo>
                  <a:pt x="76200" y="0"/>
                </a:moveTo>
                <a:lnTo>
                  <a:pt x="5537200" y="0"/>
                </a:lnTo>
                <a:cubicBezTo>
                  <a:pt x="5579256" y="0"/>
                  <a:pt x="5613400" y="34144"/>
                  <a:pt x="5613400" y="76200"/>
                </a:cubicBezTo>
                <a:lnTo>
                  <a:pt x="5613400" y="76200"/>
                </a:lnTo>
                <a:cubicBezTo>
                  <a:pt x="5613400" y="118256"/>
                  <a:pt x="5579256" y="152400"/>
                  <a:pt x="5537200" y="152400"/>
                </a:cubicBezTo>
                <a:lnTo>
                  <a:pt x="76200" y="152400"/>
                </a:lnTo>
                <a:cubicBezTo>
                  <a:pt x="34144" y="152400"/>
                  <a:pt x="0" y="118256"/>
                  <a:pt x="0" y="762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9" name="Text 37"/>
          <p:cNvSpPr/>
          <p:nvPr/>
        </p:nvSpPr>
        <p:spPr>
          <a:xfrm>
            <a:off x="8483600" y="4940300"/>
            <a:ext cx="7099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水電、房租、雜支等營運開銷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8483600" y="5372100"/>
            <a:ext cx="93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人事成本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15232856" y="5346700"/>
            <a:ext cx="39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483600" y="5753100"/>
            <a:ext cx="7010400" cy="152400"/>
          </a:xfrm>
          <a:custGeom>
            <a:avLst/>
            <a:gdLst/>
            <a:ahLst/>
            <a:cxnLst/>
            <a:rect l="l" t="t" r="r" b="b"/>
            <a:pathLst>
              <a:path w="7010400" h="152400">
                <a:moveTo>
                  <a:pt x="76200" y="0"/>
                </a:moveTo>
                <a:lnTo>
                  <a:pt x="6934200" y="0"/>
                </a:lnTo>
                <a:cubicBezTo>
                  <a:pt x="6976256" y="0"/>
                  <a:pt x="7010400" y="34144"/>
                  <a:pt x="7010400" y="76200"/>
                </a:cubicBezTo>
                <a:lnTo>
                  <a:pt x="7010400" y="76200"/>
                </a:lnTo>
                <a:cubicBezTo>
                  <a:pt x="7010400" y="118256"/>
                  <a:pt x="6976256" y="152400"/>
                  <a:pt x="6934200" y="152400"/>
                </a:cubicBezTo>
                <a:lnTo>
                  <a:pt x="76200" y="152400"/>
                </a:lnTo>
                <a:cubicBezTo>
                  <a:pt x="34144" y="152400"/>
                  <a:pt x="0" y="118256"/>
                  <a:pt x="0" y="762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3" name="Shape 41"/>
          <p:cNvSpPr/>
          <p:nvPr/>
        </p:nvSpPr>
        <p:spPr>
          <a:xfrm>
            <a:off x="8483600" y="5753100"/>
            <a:ext cx="6311900" cy="152400"/>
          </a:xfrm>
          <a:custGeom>
            <a:avLst/>
            <a:gdLst/>
            <a:ahLst/>
            <a:cxnLst/>
            <a:rect l="l" t="t" r="r" b="b"/>
            <a:pathLst>
              <a:path w="6311900" h="152400">
                <a:moveTo>
                  <a:pt x="76200" y="0"/>
                </a:moveTo>
                <a:lnTo>
                  <a:pt x="6235700" y="0"/>
                </a:lnTo>
                <a:cubicBezTo>
                  <a:pt x="6277756" y="0"/>
                  <a:pt x="6311900" y="34144"/>
                  <a:pt x="6311900" y="76200"/>
                </a:cubicBezTo>
                <a:lnTo>
                  <a:pt x="6311900" y="76200"/>
                </a:lnTo>
                <a:cubicBezTo>
                  <a:pt x="6311900" y="118256"/>
                  <a:pt x="6277756" y="152400"/>
                  <a:pt x="6235700" y="152400"/>
                </a:cubicBezTo>
                <a:lnTo>
                  <a:pt x="76200" y="152400"/>
                </a:lnTo>
                <a:cubicBezTo>
                  <a:pt x="34144" y="152400"/>
                  <a:pt x="0" y="118256"/>
                  <a:pt x="0" y="762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4" name="Text 42"/>
          <p:cNvSpPr/>
          <p:nvPr/>
        </p:nvSpPr>
        <p:spPr>
          <a:xfrm>
            <a:off x="8483600" y="5956300"/>
            <a:ext cx="7099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薪資、勞健保、培訓費用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8235950" y="7550150"/>
            <a:ext cx="7505700" cy="1079500"/>
          </a:xfrm>
          <a:custGeom>
            <a:avLst/>
            <a:gdLst/>
            <a:ahLst/>
            <a:cxnLst/>
            <a:rect l="l" t="t" r="r" b="b"/>
            <a:pathLst>
              <a:path w="7505700" h="1079500">
                <a:moveTo>
                  <a:pt x="101603" y="0"/>
                </a:moveTo>
                <a:lnTo>
                  <a:pt x="7404097" y="0"/>
                </a:lnTo>
                <a:cubicBezTo>
                  <a:pt x="7460211" y="0"/>
                  <a:pt x="7505700" y="45489"/>
                  <a:pt x="7505700" y="101603"/>
                </a:cubicBezTo>
                <a:lnTo>
                  <a:pt x="7505700" y="977897"/>
                </a:lnTo>
                <a:cubicBezTo>
                  <a:pt x="7505700" y="1034011"/>
                  <a:pt x="7460211" y="1079500"/>
                  <a:pt x="7404097" y="1079500"/>
                </a:cubicBezTo>
                <a:lnTo>
                  <a:pt x="101603" y="1079500"/>
                </a:lnTo>
                <a:cubicBezTo>
                  <a:pt x="45489" y="1079500"/>
                  <a:pt x="0" y="1034011"/>
                  <a:pt x="0" y="9778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12700">
            <a:solidFill>
              <a:srgbClr val="D4A37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6" name="Shape 44"/>
          <p:cNvSpPr/>
          <p:nvPr/>
        </p:nvSpPr>
        <p:spPr>
          <a:xfrm>
            <a:off x="8477250" y="79629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45306" y="190500"/>
                </a:moveTo>
                <a:cubicBezTo>
                  <a:pt x="148927" y="179437"/>
                  <a:pt x="156170" y="169416"/>
                  <a:pt x="164356" y="160784"/>
                </a:cubicBezTo>
                <a:cubicBezTo>
                  <a:pt x="180578" y="143718"/>
                  <a:pt x="190500" y="120650"/>
                  <a:pt x="190500" y="95250"/>
                </a:cubicBezTo>
                <a:cubicBezTo>
                  <a:pt x="190500" y="42664"/>
                  <a:pt x="147836" y="0"/>
                  <a:pt x="95250" y="0"/>
                </a:cubicBezTo>
                <a:cubicBezTo>
                  <a:pt x="42664" y="0"/>
                  <a:pt x="0" y="42664"/>
                  <a:pt x="0" y="95250"/>
                </a:cubicBezTo>
                <a:cubicBezTo>
                  <a:pt x="0" y="120650"/>
                  <a:pt x="9922" y="143718"/>
                  <a:pt x="26144" y="160784"/>
                </a:cubicBezTo>
                <a:cubicBezTo>
                  <a:pt x="34330" y="169416"/>
                  <a:pt x="41622" y="179437"/>
                  <a:pt x="45194" y="190500"/>
                </a:cubicBezTo>
                <a:lnTo>
                  <a:pt x="145256" y="190500"/>
                </a:lnTo>
                <a:close/>
                <a:moveTo>
                  <a:pt x="142875" y="214313"/>
                </a:moveTo>
                <a:lnTo>
                  <a:pt x="47625" y="214313"/>
                </a:lnTo>
                <a:lnTo>
                  <a:pt x="47625" y="222250"/>
                </a:lnTo>
                <a:cubicBezTo>
                  <a:pt x="47625" y="244177"/>
                  <a:pt x="65385" y="261937"/>
                  <a:pt x="87313" y="261937"/>
                </a:cubicBezTo>
                <a:lnTo>
                  <a:pt x="103188" y="261937"/>
                </a:lnTo>
                <a:cubicBezTo>
                  <a:pt x="125115" y="261937"/>
                  <a:pt x="142875" y="244177"/>
                  <a:pt x="142875" y="222250"/>
                </a:cubicBezTo>
                <a:lnTo>
                  <a:pt x="142875" y="214313"/>
                </a:lnTo>
                <a:close/>
                <a:moveTo>
                  <a:pt x="91281" y="55563"/>
                </a:moveTo>
                <a:cubicBezTo>
                  <a:pt x="71537" y="55563"/>
                  <a:pt x="55563" y="71537"/>
                  <a:pt x="55563" y="91281"/>
                </a:cubicBezTo>
                <a:cubicBezTo>
                  <a:pt x="55563" y="97879"/>
                  <a:pt x="50254" y="103188"/>
                  <a:pt x="43656" y="103188"/>
                </a:cubicBezTo>
                <a:cubicBezTo>
                  <a:pt x="37058" y="103188"/>
                  <a:pt x="31750" y="97879"/>
                  <a:pt x="31750" y="91281"/>
                </a:cubicBezTo>
                <a:cubicBezTo>
                  <a:pt x="31750" y="58390"/>
                  <a:pt x="58390" y="31750"/>
                  <a:pt x="91281" y="31750"/>
                </a:cubicBezTo>
                <a:cubicBezTo>
                  <a:pt x="97879" y="31750"/>
                  <a:pt x="103188" y="37058"/>
                  <a:pt x="103188" y="43656"/>
                </a:cubicBezTo>
                <a:cubicBezTo>
                  <a:pt x="103188" y="50254"/>
                  <a:pt x="97879" y="55563"/>
                  <a:pt x="91281" y="55563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7" name="Text 45"/>
          <p:cNvSpPr/>
          <p:nvPr/>
        </p:nvSpPr>
        <p:spPr>
          <a:xfrm>
            <a:off x="8851900" y="7759700"/>
            <a:ext cx="67818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關鍵洞察：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老地方的困境根源在於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缺乏系統化流程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，過度依賴個人經驗，導致人力與成本管理雙雙失控。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34276" y="762000"/>
            <a:ext cx="101600" cy="609600"/>
          </a:xfrm>
          <a:custGeom>
            <a:avLst/>
            <a:gdLst/>
            <a:ahLst/>
            <a:cxnLst/>
            <a:rect l="l" t="t" r="r" b="b"/>
            <a:pathLst>
              <a:path w="101600" h="609600">
                <a:moveTo>
                  <a:pt x="0" y="0"/>
                </a:moveTo>
                <a:lnTo>
                  <a:pt x="101600" y="0"/>
                </a:lnTo>
                <a:lnTo>
                  <a:pt x="101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Text 1"/>
          <p:cNvSpPr/>
          <p:nvPr/>
        </p:nvSpPr>
        <p:spPr>
          <a:xfrm>
            <a:off x="762000" y="50800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62000" y="863600"/>
            <a:ext cx="6527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個案現況分析：屏技</a:t>
            </a:r>
            <a:r>
              <a:rPr lang="en-US" sz="36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33400" y="1676400"/>
            <a:ext cx="8242300" cy="2540000"/>
          </a:xfrm>
          <a:custGeom>
            <a:avLst/>
            <a:gdLst/>
            <a:ahLst/>
            <a:cxnLst/>
            <a:rect l="l" t="t" r="r" b="b"/>
            <a:pathLst>
              <a:path w="8242300" h="2540000">
                <a:moveTo>
                  <a:pt x="50800" y="0"/>
                </a:moveTo>
                <a:lnTo>
                  <a:pt x="8140700" y="0"/>
                </a:lnTo>
                <a:cubicBezTo>
                  <a:pt x="8196775" y="0"/>
                  <a:pt x="8242300" y="45525"/>
                  <a:pt x="8242300" y="101600"/>
                </a:cubicBezTo>
                <a:lnTo>
                  <a:pt x="8242300" y="2438400"/>
                </a:lnTo>
                <a:cubicBezTo>
                  <a:pt x="8242300" y="2494475"/>
                  <a:pt x="8196775" y="2540000"/>
                  <a:pt x="8140700" y="2540000"/>
                </a:cubicBezTo>
                <a:lnTo>
                  <a:pt x="50800" y="2540000"/>
                </a:lnTo>
                <a:cubicBezTo>
                  <a:pt x="22763" y="2540000"/>
                  <a:pt x="0" y="2517237"/>
                  <a:pt x="0" y="2489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4"/>
          <p:cNvSpPr/>
          <p:nvPr/>
        </p:nvSpPr>
        <p:spPr>
          <a:xfrm>
            <a:off x="533400" y="1676400"/>
            <a:ext cx="50800" cy="2540000"/>
          </a:xfrm>
          <a:custGeom>
            <a:avLst/>
            <a:gdLst/>
            <a:ahLst/>
            <a:cxnLst/>
            <a:rect l="l" t="t" r="r" b="b"/>
            <a:pathLst>
              <a:path w="50800" h="2540000">
                <a:moveTo>
                  <a:pt x="50800" y="0"/>
                </a:moveTo>
                <a:lnTo>
                  <a:pt x="50800" y="0"/>
                </a:lnTo>
                <a:lnTo>
                  <a:pt x="50800" y="2540000"/>
                </a:lnTo>
                <a:lnTo>
                  <a:pt x="50800" y="2540000"/>
                </a:lnTo>
                <a:cubicBezTo>
                  <a:pt x="22763" y="2540000"/>
                  <a:pt x="0" y="2517237"/>
                  <a:pt x="0" y="2489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5"/>
          <p:cNvSpPr/>
          <p:nvPr/>
        </p:nvSpPr>
        <p:spPr>
          <a:xfrm>
            <a:off x="8128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Shape 6"/>
          <p:cNvSpPr/>
          <p:nvPr/>
        </p:nvSpPr>
        <p:spPr>
          <a:xfrm>
            <a:off x="990600" y="2108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0"/>
                </a:moveTo>
                <a:cubicBezTo>
                  <a:pt x="134293" y="0"/>
                  <a:pt x="140990" y="4018"/>
                  <a:pt x="144463" y="10418"/>
                </a:cubicBezTo>
                <a:lnTo>
                  <a:pt x="251619" y="208855"/>
                </a:lnTo>
                <a:cubicBezTo>
                  <a:pt x="254943" y="215007"/>
                  <a:pt x="254794" y="222448"/>
                  <a:pt x="251222" y="228451"/>
                </a:cubicBezTo>
                <a:cubicBezTo>
                  <a:pt x="247650" y="234454"/>
                  <a:pt x="241151" y="238125"/>
                  <a:pt x="234156" y="238125"/>
                </a:cubicBezTo>
                <a:lnTo>
                  <a:pt x="19844" y="238125"/>
                </a:lnTo>
                <a:cubicBezTo>
                  <a:pt x="12849" y="238125"/>
                  <a:pt x="6400" y="234454"/>
                  <a:pt x="2778" y="228451"/>
                </a:cubicBezTo>
                <a:cubicBezTo>
                  <a:pt x="-843" y="222448"/>
                  <a:pt x="-943" y="215007"/>
                  <a:pt x="2381" y="208855"/>
                </a:cubicBezTo>
                <a:lnTo>
                  <a:pt x="109538" y="10418"/>
                </a:lnTo>
                <a:cubicBezTo>
                  <a:pt x="113010" y="4018"/>
                  <a:pt x="119707" y="0"/>
                  <a:pt x="127000" y="0"/>
                </a:cubicBezTo>
                <a:close/>
                <a:moveTo>
                  <a:pt x="127000" y="83344"/>
                </a:moveTo>
                <a:cubicBezTo>
                  <a:pt x="120402" y="83344"/>
                  <a:pt x="115094" y="88652"/>
                  <a:pt x="115094" y="95250"/>
                </a:cubicBezTo>
                <a:lnTo>
                  <a:pt x="115094" y="150813"/>
                </a:lnTo>
                <a:cubicBezTo>
                  <a:pt x="115094" y="157411"/>
                  <a:pt x="120402" y="162719"/>
                  <a:pt x="127000" y="162719"/>
                </a:cubicBezTo>
                <a:cubicBezTo>
                  <a:pt x="133598" y="162719"/>
                  <a:pt x="138906" y="157411"/>
                  <a:pt x="138906" y="150813"/>
                </a:cubicBezTo>
                <a:lnTo>
                  <a:pt x="138906" y="95250"/>
                </a:lnTo>
                <a:cubicBezTo>
                  <a:pt x="138906" y="88652"/>
                  <a:pt x="133598" y="83344"/>
                  <a:pt x="127000" y="83344"/>
                </a:cubicBezTo>
                <a:close/>
                <a:moveTo>
                  <a:pt x="140246" y="190500"/>
                </a:moveTo>
                <a:cubicBezTo>
                  <a:pt x="140547" y="185583"/>
                  <a:pt x="138095" y="180906"/>
                  <a:pt x="133880" y="178356"/>
                </a:cubicBezTo>
                <a:cubicBezTo>
                  <a:pt x="129666" y="175807"/>
                  <a:pt x="124384" y="175807"/>
                  <a:pt x="120169" y="178356"/>
                </a:cubicBezTo>
                <a:cubicBezTo>
                  <a:pt x="115955" y="180906"/>
                  <a:pt x="113503" y="185583"/>
                  <a:pt x="113804" y="190500"/>
                </a:cubicBezTo>
                <a:cubicBezTo>
                  <a:pt x="113503" y="195417"/>
                  <a:pt x="115955" y="200094"/>
                  <a:pt x="120169" y="202644"/>
                </a:cubicBezTo>
                <a:cubicBezTo>
                  <a:pt x="124384" y="205193"/>
                  <a:pt x="129666" y="205193"/>
                  <a:pt x="133880" y="202644"/>
                </a:cubicBezTo>
                <a:cubicBezTo>
                  <a:pt x="138095" y="200094"/>
                  <a:pt x="140547" y="195417"/>
                  <a:pt x="140246" y="19050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1574800" y="2038350"/>
            <a:ext cx="1409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核心問題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12800" y="2692400"/>
            <a:ext cx="78359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單量大導致流程崩潰，溝通成本極高。</a:t>
            </a:r>
            <a:r>
              <a:rPr lang="en-US" sz="20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高峰期應接不暇，線上線下訂單同時湧入，造成流程失控、錯誤頻傳。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38200" y="37084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2898" y="38100"/>
                </a:moveTo>
                <a:lnTo>
                  <a:pt x="12898" y="97433"/>
                </a:lnTo>
                <a:cubicBezTo>
                  <a:pt x="12898" y="104180"/>
                  <a:pt x="15558" y="110649"/>
                  <a:pt x="20320" y="115411"/>
                </a:cubicBezTo>
                <a:lnTo>
                  <a:pt x="96520" y="191611"/>
                </a:lnTo>
                <a:cubicBezTo>
                  <a:pt x="106442" y="201533"/>
                  <a:pt x="122515" y="201533"/>
                  <a:pt x="132437" y="191611"/>
                </a:cubicBezTo>
                <a:lnTo>
                  <a:pt x="191770" y="132278"/>
                </a:lnTo>
                <a:cubicBezTo>
                  <a:pt x="201692" y="122357"/>
                  <a:pt x="201692" y="106283"/>
                  <a:pt x="191770" y="96361"/>
                </a:cubicBezTo>
                <a:lnTo>
                  <a:pt x="115570" y="20161"/>
                </a:lnTo>
                <a:cubicBezTo>
                  <a:pt x="110808" y="15359"/>
                  <a:pt x="104378" y="12700"/>
                  <a:pt x="97631" y="12700"/>
                </a:cubicBezTo>
                <a:lnTo>
                  <a:pt x="38298" y="12700"/>
                </a:lnTo>
                <a:cubicBezTo>
                  <a:pt x="24289" y="12700"/>
                  <a:pt x="12898" y="24090"/>
                  <a:pt x="12898" y="38100"/>
                </a:cubicBezTo>
                <a:close/>
                <a:moveTo>
                  <a:pt x="57348" y="44450"/>
                </a:moveTo>
                <a:cubicBezTo>
                  <a:pt x="64358" y="44450"/>
                  <a:pt x="70048" y="50141"/>
                  <a:pt x="70048" y="57150"/>
                </a:cubicBezTo>
                <a:cubicBezTo>
                  <a:pt x="70048" y="64159"/>
                  <a:pt x="64358" y="69850"/>
                  <a:pt x="57348" y="69850"/>
                </a:cubicBezTo>
                <a:cubicBezTo>
                  <a:pt x="50339" y="69850"/>
                  <a:pt x="44648" y="64159"/>
                  <a:pt x="44648" y="57150"/>
                </a:cubicBezTo>
                <a:cubicBezTo>
                  <a:pt x="44648" y="50141"/>
                  <a:pt x="50339" y="44450"/>
                  <a:pt x="57348" y="44450"/>
                </a:cubicBezTo>
                <a:close/>
              </a:path>
            </a:pathLst>
          </a:custGeom>
          <a:solidFill>
            <a:srgbClr val="A8A39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1168400" y="3657600"/>
            <a:ext cx="1943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流程崩潰 · 溝通癱瘓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08000" y="4419600"/>
            <a:ext cx="8267700" cy="4470400"/>
          </a:xfrm>
          <a:custGeom>
            <a:avLst/>
            <a:gdLst/>
            <a:ahLst/>
            <a:cxnLst/>
            <a:rect l="l" t="t" r="r" b="b"/>
            <a:pathLst>
              <a:path w="8267700" h="4470400">
                <a:moveTo>
                  <a:pt x="101612" y="0"/>
                </a:moveTo>
                <a:lnTo>
                  <a:pt x="8166088" y="0"/>
                </a:lnTo>
                <a:cubicBezTo>
                  <a:pt x="8222207" y="0"/>
                  <a:pt x="8267700" y="45493"/>
                  <a:pt x="8267700" y="101612"/>
                </a:cubicBezTo>
                <a:lnTo>
                  <a:pt x="8267700" y="4368788"/>
                </a:lnTo>
                <a:cubicBezTo>
                  <a:pt x="8267700" y="4424907"/>
                  <a:pt x="8222207" y="4470400"/>
                  <a:pt x="8166088" y="4470400"/>
                </a:cubicBezTo>
                <a:lnTo>
                  <a:pt x="101612" y="4470400"/>
                </a:lnTo>
                <a:cubicBezTo>
                  <a:pt x="45493" y="4470400"/>
                  <a:pt x="0" y="4424907"/>
                  <a:pt x="0" y="4368788"/>
                </a:cubicBezTo>
                <a:lnTo>
                  <a:pt x="0" y="101612"/>
                </a:lnTo>
                <a:cubicBezTo>
                  <a:pt x="0" y="45531"/>
                  <a:pt x="45531" y="0"/>
                  <a:pt x="101612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4" name="Shape 12"/>
          <p:cNvSpPr/>
          <p:nvPr/>
        </p:nvSpPr>
        <p:spPr>
          <a:xfrm>
            <a:off x="762000" y="4673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5" name="Shape 13"/>
          <p:cNvSpPr/>
          <p:nvPr/>
        </p:nvSpPr>
        <p:spPr>
          <a:xfrm>
            <a:off x="955675" y="4851400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79623" y="-13097"/>
                </a:moveTo>
                <a:cubicBezTo>
                  <a:pt x="84237" y="-16966"/>
                  <a:pt x="91033" y="-16818"/>
                  <a:pt x="95448" y="-12650"/>
                </a:cubicBezTo>
                <a:cubicBezTo>
                  <a:pt x="101550" y="-6896"/>
                  <a:pt x="107007" y="-546"/>
                  <a:pt x="112266" y="5904"/>
                </a:cubicBezTo>
                <a:cubicBezTo>
                  <a:pt x="118963" y="14089"/>
                  <a:pt x="127000" y="24904"/>
                  <a:pt x="134739" y="37753"/>
                </a:cubicBezTo>
                <a:cubicBezTo>
                  <a:pt x="137319" y="34379"/>
                  <a:pt x="139700" y="31403"/>
                  <a:pt x="141784" y="28873"/>
                </a:cubicBezTo>
                <a:cubicBezTo>
                  <a:pt x="142329" y="28228"/>
                  <a:pt x="142875" y="27533"/>
                  <a:pt x="143421" y="26839"/>
                </a:cubicBezTo>
                <a:cubicBezTo>
                  <a:pt x="147340" y="21977"/>
                  <a:pt x="152202" y="15875"/>
                  <a:pt x="158700" y="15875"/>
                </a:cubicBezTo>
                <a:cubicBezTo>
                  <a:pt x="165348" y="15875"/>
                  <a:pt x="170011" y="21779"/>
                  <a:pt x="173980" y="26839"/>
                </a:cubicBezTo>
                <a:cubicBezTo>
                  <a:pt x="174625" y="27682"/>
                  <a:pt x="175270" y="28476"/>
                  <a:pt x="175915" y="29220"/>
                </a:cubicBezTo>
                <a:cubicBezTo>
                  <a:pt x="181025" y="35371"/>
                  <a:pt x="187821" y="44252"/>
                  <a:pt x="194618" y="55215"/>
                </a:cubicBezTo>
                <a:cubicBezTo>
                  <a:pt x="208111" y="76994"/>
                  <a:pt x="222200" y="108000"/>
                  <a:pt x="222200" y="142825"/>
                </a:cubicBezTo>
                <a:cubicBezTo>
                  <a:pt x="222200" y="204192"/>
                  <a:pt x="172442" y="253950"/>
                  <a:pt x="111075" y="253950"/>
                </a:cubicBezTo>
                <a:cubicBezTo>
                  <a:pt x="49709" y="253950"/>
                  <a:pt x="0" y="204242"/>
                  <a:pt x="0" y="142875"/>
                </a:cubicBezTo>
                <a:cubicBezTo>
                  <a:pt x="0" y="97681"/>
                  <a:pt x="20389" y="58539"/>
                  <a:pt x="39936" y="31254"/>
                </a:cubicBezTo>
                <a:cubicBezTo>
                  <a:pt x="49808" y="17512"/>
                  <a:pt x="59630" y="6499"/>
                  <a:pt x="67022" y="-1042"/>
                </a:cubicBezTo>
                <a:cubicBezTo>
                  <a:pt x="71090" y="-5209"/>
                  <a:pt x="75208" y="-9327"/>
                  <a:pt x="79673" y="-13047"/>
                </a:cubicBezTo>
                <a:close/>
                <a:moveTo>
                  <a:pt x="111968" y="206375"/>
                </a:moveTo>
                <a:cubicBezTo>
                  <a:pt x="124520" y="206375"/>
                  <a:pt x="135632" y="202902"/>
                  <a:pt x="146100" y="195957"/>
                </a:cubicBezTo>
                <a:cubicBezTo>
                  <a:pt x="166985" y="181372"/>
                  <a:pt x="172591" y="152202"/>
                  <a:pt x="160040" y="129282"/>
                </a:cubicBezTo>
                <a:cubicBezTo>
                  <a:pt x="157807" y="124817"/>
                  <a:pt x="152102" y="124520"/>
                  <a:pt x="148878" y="128290"/>
                </a:cubicBezTo>
                <a:lnTo>
                  <a:pt x="136376" y="142825"/>
                </a:lnTo>
                <a:cubicBezTo>
                  <a:pt x="133102" y="146596"/>
                  <a:pt x="127198" y="146496"/>
                  <a:pt x="124123" y="142577"/>
                </a:cubicBezTo>
                <a:cubicBezTo>
                  <a:pt x="115540" y="131614"/>
                  <a:pt x="99764" y="111621"/>
                  <a:pt x="91728" y="101402"/>
                </a:cubicBezTo>
                <a:cubicBezTo>
                  <a:pt x="89049" y="97979"/>
                  <a:pt x="84187" y="97433"/>
                  <a:pt x="81062" y="100459"/>
                </a:cubicBezTo>
                <a:cubicBezTo>
                  <a:pt x="71983" y="109289"/>
                  <a:pt x="55513" y="128637"/>
                  <a:pt x="55513" y="152202"/>
                </a:cubicBezTo>
                <a:cubicBezTo>
                  <a:pt x="55513" y="186234"/>
                  <a:pt x="80615" y="206375"/>
                  <a:pt x="111919" y="206375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6" name="Text 14"/>
          <p:cNvSpPr/>
          <p:nvPr/>
        </p:nvSpPr>
        <p:spPr>
          <a:xfrm>
            <a:off x="1524000" y="4781550"/>
            <a:ext cx="20320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營運現場亂象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62000" y="5486400"/>
            <a:ext cx="7759700" cy="1574800"/>
          </a:xfrm>
          <a:custGeom>
            <a:avLst/>
            <a:gdLst/>
            <a:ahLst/>
            <a:cxnLst/>
            <a:rect l="l" t="t" r="r" b="b"/>
            <a:pathLst>
              <a:path w="7759700" h="1574800">
                <a:moveTo>
                  <a:pt x="101606" y="0"/>
                </a:moveTo>
                <a:lnTo>
                  <a:pt x="7658094" y="0"/>
                </a:lnTo>
                <a:cubicBezTo>
                  <a:pt x="7714209" y="0"/>
                  <a:pt x="7759700" y="45491"/>
                  <a:pt x="7759700" y="101606"/>
                </a:cubicBezTo>
                <a:lnTo>
                  <a:pt x="7759700" y="1473194"/>
                </a:lnTo>
                <a:cubicBezTo>
                  <a:pt x="7759700" y="1529309"/>
                  <a:pt x="7714209" y="1574800"/>
                  <a:pt x="7658094" y="1574800"/>
                </a:cubicBezTo>
                <a:lnTo>
                  <a:pt x="101606" y="1574800"/>
                </a:lnTo>
                <a:cubicBezTo>
                  <a:pt x="45491" y="1574800"/>
                  <a:pt x="0" y="1529309"/>
                  <a:pt x="0" y="1473194"/>
                </a:cubicBezTo>
                <a:lnTo>
                  <a:pt x="0" y="101606"/>
                </a:lnTo>
                <a:cubicBezTo>
                  <a:pt x="0" y="45528"/>
                  <a:pt x="45528" y="0"/>
                  <a:pt x="101606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8" name="Shape 16"/>
          <p:cNvSpPr/>
          <p:nvPr/>
        </p:nvSpPr>
        <p:spPr>
          <a:xfrm>
            <a:off x="965200" y="56896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50800" y="0"/>
                </a:moveTo>
                <a:lnTo>
                  <a:pt x="355600" y="0"/>
                </a:lnTo>
                <a:cubicBezTo>
                  <a:pt x="383637" y="0"/>
                  <a:pt x="406400" y="22763"/>
                  <a:pt x="406400" y="50800"/>
                </a:cubicBezTo>
                <a:lnTo>
                  <a:pt x="406400" y="355600"/>
                </a:lnTo>
                <a:cubicBezTo>
                  <a:pt x="406400" y="383637"/>
                  <a:pt x="383637" y="406400"/>
                  <a:pt x="3556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9" name="Text 17"/>
          <p:cNvSpPr/>
          <p:nvPr/>
        </p:nvSpPr>
        <p:spPr>
          <a:xfrm>
            <a:off x="1072753" y="5765800"/>
            <a:ext cx="279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524000" y="5715000"/>
            <a:ext cx="1295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高峰期失能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965200" y="6197600"/>
            <a:ext cx="7454900" cy="660400"/>
          </a:xfrm>
          <a:prstGeom prst="rect">
            <a:avLst/>
          </a:prstGeom>
          <a:noFill/>
          <a:ln/>
        </p:spPr>
        <p:txBody>
          <a:bodyPr wrap="square" lIns="55880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爆單時員工來不及看單，電話無法接聽，顧客等待時間過長，服務品質大幅下降。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762000" y="7061200"/>
            <a:ext cx="7759700" cy="1574800"/>
          </a:xfrm>
          <a:custGeom>
            <a:avLst/>
            <a:gdLst/>
            <a:ahLst/>
            <a:cxnLst/>
            <a:rect l="l" t="t" r="r" b="b"/>
            <a:pathLst>
              <a:path w="7759700" h="1574800">
                <a:moveTo>
                  <a:pt x="101606" y="0"/>
                </a:moveTo>
                <a:lnTo>
                  <a:pt x="7658094" y="0"/>
                </a:lnTo>
                <a:cubicBezTo>
                  <a:pt x="7714209" y="0"/>
                  <a:pt x="7759700" y="45491"/>
                  <a:pt x="7759700" y="101606"/>
                </a:cubicBezTo>
                <a:lnTo>
                  <a:pt x="7759700" y="1473194"/>
                </a:lnTo>
                <a:cubicBezTo>
                  <a:pt x="7759700" y="1529309"/>
                  <a:pt x="7714209" y="1574800"/>
                  <a:pt x="7658094" y="1574800"/>
                </a:cubicBezTo>
                <a:lnTo>
                  <a:pt x="101606" y="1574800"/>
                </a:lnTo>
                <a:cubicBezTo>
                  <a:pt x="45491" y="1574800"/>
                  <a:pt x="0" y="1529309"/>
                  <a:pt x="0" y="1473194"/>
                </a:cubicBezTo>
                <a:lnTo>
                  <a:pt x="0" y="101606"/>
                </a:lnTo>
                <a:cubicBezTo>
                  <a:pt x="0" y="45528"/>
                  <a:pt x="45528" y="0"/>
                  <a:pt x="101606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3" name="Shape 21"/>
          <p:cNvSpPr/>
          <p:nvPr/>
        </p:nvSpPr>
        <p:spPr>
          <a:xfrm>
            <a:off x="965200" y="72644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50800" y="0"/>
                </a:moveTo>
                <a:lnTo>
                  <a:pt x="355600" y="0"/>
                </a:lnTo>
                <a:cubicBezTo>
                  <a:pt x="383637" y="0"/>
                  <a:pt x="406400" y="22763"/>
                  <a:pt x="406400" y="50800"/>
                </a:cubicBezTo>
                <a:lnTo>
                  <a:pt x="406400" y="355600"/>
                </a:lnTo>
                <a:cubicBezTo>
                  <a:pt x="406400" y="383637"/>
                  <a:pt x="383637" y="406400"/>
                  <a:pt x="3556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4" name="Text 22"/>
          <p:cNvSpPr/>
          <p:nvPr/>
        </p:nvSpPr>
        <p:spPr>
          <a:xfrm>
            <a:off x="1057672" y="7340600"/>
            <a:ext cx="304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524000" y="7289800"/>
            <a:ext cx="1054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溝通不良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965200" y="7772400"/>
            <a:ext cx="7454900" cy="660400"/>
          </a:xfrm>
          <a:prstGeom prst="rect">
            <a:avLst/>
          </a:prstGeom>
          <a:noFill/>
          <a:ln/>
        </p:spPr>
        <p:txBody>
          <a:bodyPr wrap="square" lIns="55880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顧客標示不清、認知不同，易生誤會，導致餐點錯誤、退換貨頻繁，浪費時間與成本。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981480" y="1676400"/>
            <a:ext cx="6769100" cy="5918200"/>
          </a:xfrm>
          <a:custGeom>
            <a:avLst/>
            <a:gdLst/>
            <a:ahLst/>
            <a:cxnLst/>
            <a:rect l="l" t="t" r="r" b="b"/>
            <a:pathLst>
              <a:path w="6769100" h="5918200">
                <a:moveTo>
                  <a:pt x="101615" y="0"/>
                </a:moveTo>
                <a:lnTo>
                  <a:pt x="6667485" y="0"/>
                </a:lnTo>
                <a:cubicBezTo>
                  <a:pt x="6723605" y="0"/>
                  <a:pt x="6769100" y="45495"/>
                  <a:pt x="6769100" y="101615"/>
                </a:cubicBezTo>
                <a:lnTo>
                  <a:pt x="6769100" y="5816585"/>
                </a:lnTo>
                <a:cubicBezTo>
                  <a:pt x="6769100" y="5872705"/>
                  <a:pt x="6723605" y="5918200"/>
                  <a:pt x="6667485" y="5918200"/>
                </a:cubicBezTo>
                <a:lnTo>
                  <a:pt x="101615" y="5918200"/>
                </a:lnTo>
                <a:cubicBezTo>
                  <a:pt x="45495" y="5918200"/>
                  <a:pt x="0" y="5872705"/>
                  <a:pt x="0" y="5816585"/>
                </a:cubicBezTo>
                <a:lnTo>
                  <a:pt x="0" y="101615"/>
                </a:lnTo>
                <a:cubicBezTo>
                  <a:pt x="0" y="45532"/>
                  <a:pt x="45532" y="0"/>
                  <a:pt x="101615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8" name="Shape 26"/>
          <p:cNvSpPr/>
          <p:nvPr/>
        </p:nvSpPr>
        <p:spPr>
          <a:xfrm>
            <a:off x="923548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9" name="Shape 27"/>
          <p:cNvSpPr/>
          <p:nvPr/>
        </p:nvSpPr>
        <p:spPr>
          <a:xfrm>
            <a:off x="9381530" y="21082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158750" y="111125"/>
                </a:moveTo>
                <a:cubicBezTo>
                  <a:pt x="187225" y="111125"/>
                  <a:pt x="210344" y="88007"/>
                  <a:pt x="210344" y="59531"/>
                </a:cubicBezTo>
                <a:cubicBezTo>
                  <a:pt x="210344" y="31056"/>
                  <a:pt x="187225" y="7938"/>
                  <a:pt x="158750" y="7938"/>
                </a:cubicBezTo>
                <a:cubicBezTo>
                  <a:pt x="130275" y="7938"/>
                  <a:pt x="107156" y="31056"/>
                  <a:pt x="107156" y="59531"/>
                </a:cubicBezTo>
                <a:cubicBezTo>
                  <a:pt x="107156" y="88007"/>
                  <a:pt x="130275" y="111125"/>
                  <a:pt x="158750" y="111125"/>
                </a:cubicBezTo>
                <a:close/>
                <a:moveTo>
                  <a:pt x="47625" y="115094"/>
                </a:moveTo>
                <a:cubicBezTo>
                  <a:pt x="67339" y="115094"/>
                  <a:pt x="83344" y="99089"/>
                  <a:pt x="83344" y="79375"/>
                </a:cubicBezTo>
                <a:cubicBezTo>
                  <a:pt x="83344" y="59661"/>
                  <a:pt x="67339" y="43656"/>
                  <a:pt x="47625" y="43656"/>
                </a:cubicBezTo>
                <a:cubicBezTo>
                  <a:pt x="27911" y="43656"/>
                  <a:pt x="11906" y="59661"/>
                  <a:pt x="11906" y="79375"/>
                </a:cubicBezTo>
                <a:cubicBezTo>
                  <a:pt x="11906" y="99089"/>
                  <a:pt x="27911" y="115094"/>
                  <a:pt x="47625" y="115094"/>
                </a:cubicBezTo>
                <a:close/>
                <a:moveTo>
                  <a:pt x="0" y="206375"/>
                </a:moveTo>
                <a:lnTo>
                  <a:pt x="0" y="222250"/>
                </a:lnTo>
                <a:cubicBezTo>
                  <a:pt x="0" y="231031"/>
                  <a:pt x="7094" y="238125"/>
                  <a:pt x="15875" y="238125"/>
                </a:cubicBezTo>
                <a:lnTo>
                  <a:pt x="58886" y="238125"/>
                </a:lnTo>
                <a:cubicBezTo>
                  <a:pt x="56753" y="233263"/>
                  <a:pt x="55563" y="227905"/>
                  <a:pt x="55563" y="222250"/>
                </a:cubicBezTo>
                <a:lnTo>
                  <a:pt x="55563" y="214313"/>
                </a:lnTo>
                <a:cubicBezTo>
                  <a:pt x="55563" y="187920"/>
                  <a:pt x="65484" y="163810"/>
                  <a:pt x="81806" y="145554"/>
                </a:cubicBezTo>
                <a:cubicBezTo>
                  <a:pt x="76002" y="143818"/>
                  <a:pt x="69850" y="142875"/>
                  <a:pt x="63500" y="142875"/>
                </a:cubicBezTo>
                <a:cubicBezTo>
                  <a:pt x="28426" y="142875"/>
                  <a:pt x="0" y="171301"/>
                  <a:pt x="0" y="206375"/>
                </a:cubicBezTo>
                <a:close/>
                <a:moveTo>
                  <a:pt x="305594" y="79375"/>
                </a:moveTo>
                <a:cubicBezTo>
                  <a:pt x="305594" y="59661"/>
                  <a:pt x="289589" y="43656"/>
                  <a:pt x="269875" y="43656"/>
                </a:cubicBezTo>
                <a:cubicBezTo>
                  <a:pt x="250161" y="43656"/>
                  <a:pt x="234156" y="59661"/>
                  <a:pt x="234156" y="79375"/>
                </a:cubicBezTo>
                <a:cubicBezTo>
                  <a:pt x="234156" y="99089"/>
                  <a:pt x="250161" y="115094"/>
                  <a:pt x="269875" y="115094"/>
                </a:cubicBezTo>
                <a:cubicBezTo>
                  <a:pt x="289589" y="115094"/>
                  <a:pt x="305594" y="99089"/>
                  <a:pt x="305594" y="79375"/>
                </a:cubicBezTo>
                <a:close/>
                <a:moveTo>
                  <a:pt x="79375" y="214313"/>
                </a:moveTo>
                <a:lnTo>
                  <a:pt x="79375" y="222250"/>
                </a:lnTo>
                <a:cubicBezTo>
                  <a:pt x="79375" y="231031"/>
                  <a:pt x="86469" y="238125"/>
                  <a:pt x="95250" y="238125"/>
                </a:cubicBezTo>
                <a:lnTo>
                  <a:pt x="173038" y="238125"/>
                </a:lnTo>
                <a:cubicBezTo>
                  <a:pt x="169515" y="227409"/>
                  <a:pt x="169912" y="216098"/>
                  <a:pt x="178346" y="206375"/>
                </a:cubicBezTo>
                <a:cubicBezTo>
                  <a:pt x="171400" y="198338"/>
                  <a:pt x="168176" y="186680"/>
                  <a:pt x="172690" y="174972"/>
                </a:cubicBezTo>
                <a:cubicBezTo>
                  <a:pt x="175964" y="166489"/>
                  <a:pt x="180578" y="158552"/>
                  <a:pt x="186283" y="151507"/>
                </a:cubicBezTo>
                <a:cubicBezTo>
                  <a:pt x="188962" y="148233"/>
                  <a:pt x="192038" y="145703"/>
                  <a:pt x="195362" y="143867"/>
                </a:cubicBezTo>
                <a:cubicBezTo>
                  <a:pt x="184398" y="138162"/>
                  <a:pt x="171946" y="134938"/>
                  <a:pt x="158750" y="134938"/>
                </a:cubicBezTo>
                <a:cubicBezTo>
                  <a:pt x="114895" y="134938"/>
                  <a:pt x="79375" y="170458"/>
                  <a:pt x="79375" y="214313"/>
                </a:cubicBezTo>
                <a:close/>
                <a:moveTo>
                  <a:pt x="309860" y="192435"/>
                </a:moveTo>
                <a:cubicBezTo>
                  <a:pt x="312986" y="190649"/>
                  <a:pt x="314573" y="186928"/>
                  <a:pt x="313234" y="183505"/>
                </a:cubicBezTo>
                <a:cubicBezTo>
                  <a:pt x="310852" y="177354"/>
                  <a:pt x="307529" y="171549"/>
                  <a:pt x="303361" y="166439"/>
                </a:cubicBezTo>
                <a:cubicBezTo>
                  <a:pt x="301079" y="163612"/>
                  <a:pt x="297061" y="163116"/>
                  <a:pt x="293936" y="164951"/>
                </a:cubicBezTo>
                <a:cubicBezTo>
                  <a:pt x="283121" y="171202"/>
                  <a:pt x="269825" y="163562"/>
                  <a:pt x="269825" y="151011"/>
                </a:cubicBezTo>
                <a:cubicBezTo>
                  <a:pt x="269825" y="147389"/>
                  <a:pt x="267395" y="144165"/>
                  <a:pt x="263823" y="143619"/>
                </a:cubicBezTo>
                <a:cubicBezTo>
                  <a:pt x="257423" y="142627"/>
                  <a:pt x="250527" y="142627"/>
                  <a:pt x="244128" y="143619"/>
                </a:cubicBezTo>
                <a:cubicBezTo>
                  <a:pt x="240556" y="144165"/>
                  <a:pt x="238125" y="147389"/>
                  <a:pt x="238125" y="151011"/>
                </a:cubicBezTo>
                <a:cubicBezTo>
                  <a:pt x="238125" y="163512"/>
                  <a:pt x="224830" y="171202"/>
                  <a:pt x="214015" y="164951"/>
                </a:cubicBezTo>
                <a:cubicBezTo>
                  <a:pt x="210889" y="163165"/>
                  <a:pt x="206871" y="163661"/>
                  <a:pt x="204589" y="166439"/>
                </a:cubicBezTo>
                <a:cubicBezTo>
                  <a:pt x="200422" y="171549"/>
                  <a:pt x="197098" y="177354"/>
                  <a:pt x="194717" y="183505"/>
                </a:cubicBezTo>
                <a:cubicBezTo>
                  <a:pt x="193427" y="186879"/>
                  <a:pt x="194965" y="190599"/>
                  <a:pt x="198090" y="192385"/>
                </a:cubicBezTo>
                <a:cubicBezTo>
                  <a:pt x="208955" y="198636"/>
                  <a:pt x="208955" y="213965"/>
                  <a:pt x="198090" y="220266"/>
                </a:cubicBezTo>
                <a:cubicBezTo>
                  <a:pt x="194965" y="222052"/>
                  <a:pt x="193377" y="225772"/>
                  <a:pt x="194717" y="229146"/>
                </a:cubicBezTo>
                <a:cubicBezTo>
                  <a:pt x="197098" y="235297"/>
                  <a:pt x="200422" y="241102"/>
                  <a:pt x="204589" y="246211"/>
                </a:cubicBezTo>
                <a:cubicBezTo>
                  <a:pt x="206871" y="249039"/>
                  <a:pt x="210889" y="249535"/>
                  <a:pt x="214015" y="247700"/>
                </a:cubicBezTo>
                <a:cubicBezTo>
                  <a:pt x="224830" y="241449"/>
                  <a:pt x="238125" y="249138"/>
                  <a:pt x="238125" y="261640"/>
                </a:cubicBezTo>
                <a:cubicBezTo>
                  <a:pt x="238125" y="265261"/>
                  <a:pt x="240556" y="268486"/>
                  <a:pt x="244128" y="269032"/>
                </a:cubicBezTo>
                <a:cubicBezTo>
                  <a:pt x="250527" y="270024"/>
                  <a:pt x="257423" y="270024"/>
                  <a:pt x="263823" y="269032"/>
                </a:cubicBezTo>
                <a:cubicBezTo>
                  <a:pt x="267395" y="268486"/>
                  <a:pt x="269825" y="265261"/>
                  <a:pt x="269825" y="261640"/>
                </a:cubicBezTo>
                <a:cubicBezTo>
                  <a:pt x="269825" y="249138"/>
                  <a:pt x="283121" y="241449"/>
                  <a:pt x="293936" y="247700"/>
                </a:cubicBezTo>
                <a:cubicBezTo>
                  <a:pt x="297061" y="249486"/>
                  <a:pt x="301079" y="248989"/>
                  <a:pt x="303361" y="246211"/>
                </a:cubicBezTo>
                <a:cubicBezTo>
                  <a:pt x="307529" y="241102"/>
                  <a:pt x="310852" y="235297"/>
                  <a:pt x="313234" y="229146"/>
                </a:cubicBezTo>
                <a:cubicBezTo>
                  <a:pt x="314523" y="225772"/>
                  <a:pt x="312986" y="222052"/>
                  <a:pt x="309860" y="220266"/>
                </a:cubicBezTo>
                <a:cubicBezTo>
                  <a:pt x="298996" y="214015"/>
                  <a:pt x="298996" y="198686"/>
                  <a:pt x="309860" y="192385"/>
                </a:cubicBezTo>
                <a:close/>
                <a:moveTo>
                  <a:pt x="234156" y="206375"/>
                </a:moveTo>
                <a:cubicBezTo>
                  <a:pt x="234156" y="195423"/>
                  <a:pt x="243048" y="186531"/>
                  <a:pt x="254000" y="186531"/>
                </a:cubicBezTo>
                <a:cubicBezTo>
                  <a:pt x="264952" y="186531"/>
                  <a:pt x="273844" y="195423"/>
                  <a:pt x="273844" y="206375"/>
                </a:cubicBezTo>
                <a:cubicBezTo>
                  <a:pt x="273844" y="217327"/>
                  <a:pt x="264952" y="226219"/>
                  <a:pt x="254000" y="226219"/>
                </a:cubicBezTo>
                <a:cubicBezTo>
                  <a:pt x="243048" y="226219"/>
                  <a:pt x="234156" y="217327"/>
                  <a:pt x="234156" y="206375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0" name="Text 28"/>
          <p:cNvSpPr/>
          <p:nvPr/>
        </p:nvSpPr>
        <p:spPr>
          <a:xfrm>
            <a:off x="9997480" y="2038350"/>
            <a:ext cx="1409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人員管理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9260880" y="27432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2" name="Text 30"/>
          <p:cNvSpPr/>
          <p:nvPr/>
        </p:nvSpPr>
        <p:spPr>
          <a:xfrm>
            <a:off x="9489480" y="2743200"/>
            <a:ext cx="612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員工對儀器操作認知不足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9489480" y="3200400"/>
            <a:ext cx="61087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年齡層落差大，部分員工對數位設備與系統操作不熟悉，需要額外培訓與指導。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9489480" y="4013200"/>
            <a:ext cx="1016000" cy="355600"/>
          </a:xfrm>
          <a:custGeom>
            <a:avLst/>
            <a:gdLst/>
            <a:ahLst/>
            <a:cxnLst/>
            <a:rect l="l" t="t" r="r" b="b"/>
            <a:pathLst>
              <a:path w="1016000" h="355600">
                <a:moveTo>
                  <a:pt x="50801" y="0"/>
                </a:moveTo>
                <a:lnTo>
                  <a:pt x="965199" y="0"/>
                </a:lnTo>
                <a:cubicBezTo>
                  <a:pt x="993256" y="0"/>
                  <a:pt x="1016000" y="22744"/>
                  <a:pt x="1016000" y="50801"/>
                </a:cubicBezTo>
                <a:lnTo>
                  <a:pt x="1016000" y="304799"/>
                </a:lnTo>
                <a:cubicBezTo>
                  <a:pt x="1016000" y="332856"/>
                  <a:pt x="993256" y="355600"/>
                  <a:pt x="9651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5" name="Text 33"/>
          <p:cNvSpPr/>
          <p:nvPr/>
        </p:nvSpPr>
        <p:spPr>
          <a:xfrm>
            <a:off x="9489480" y="4013200"/>
            <a:ext cx="11049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數位落差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10607080" y="4013200"/>
            <a:ext cx="1193800" cy="355600"/>
          </a:xfrm>
          <a:custGeom>
            <a:avLst/>
            <a:gdLst/>
            <a:ahLst/>
            <a:cxnLst/>
            <a:rect l="l" t="t" r="r" b="b"/>
            <a:pathLst>
              <a:path w="1193800" h="355600">
                <a:moveTo>
                  <a:pt x="50801" y="0"/>
                </a:moveTo>
                <a:lnTo>
                  <a:pt x="1142999" y="0"/>
                </a:lnTo>
                <a:cubicBezTo>
                  <a:pt x="1171056" y="0"/>
                  <a:pt x="1193800" y="22744"/>
                  <a:pt x="1193800" y="50801"/>
                </a:cubicBezTo>
                <a:lnTo>
                  <a:pt x="1193800" y="304799"/>
                </a:lnTo>
                <a:cubicBezTo>
                  <a:pt x="1193800" y="332856"/>
                  <a:pt x="1171056" y="355600"/>
                  <a:pt x="11429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7" name="Text 35"/>
          <p:cNvSpPr/>
          <p:nvPr/>
        </p:nvSpPr>
        <p:spPr>
          <a:xfrm>
            <a:off x="10607080" y="4013200"/>
            <a:ext cx="12827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培訓成本高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9260880" y="45720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9" name="Text 37"/>
          <p:cNvSpPr/>
          <p:nvPr/>
        </p:nvSpPr>
        <p:spPr>
          <a:xfrm>
            <a:off x="9489480" y="4572000"/>
            <a:ext cx="612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工作量大導致成本上升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9489480" y="5029200"/>
            <a:ext cx="61087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為應付高峰期的龐大工作量，需要配置更多人力，但效率未同步提升，導致薪資成本與管理難度雙雙上升。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9489480" y="5842000"/>
            <a:ext cx="1193800" cy="355600"/>
          </a:xfrm>
          <a:custGeom>
            <a:avLst/>
            <a:gdLst/>
            <a:ahLst/>
            <a:cxnLst/>
            <a:rect l="l" t="t" r="r" b="b"/>
            <a:pathLst>
              <a:path w="1193800" h="355600">
                <a:moveTo>
                  <a:pt x="50801" y="0"/>
                </a:moveTo>
                <a:lnTo>
                  <a:pt x="1142999" y="0"/>
                </a:lnTo>
                <a:cubicBezTo>
                  <a:pt x="1171056" y="0"/>
                  <a:pt x="1193800" y="22744"/>
                  <a:pt x="1193800" y="50801"/>
                </a:cubicBezTo>
                <a:lnTo>
                  <a:pt x="1193800" y="304799"/>
                </a:lnTo>
                <a:cubicBezTo>
                  <a:pt x="1193800" y="332856"/>
                  <a:pt x="1171056" y="355600"/>
                  <a:pt x="11429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2" name="Text 40"/>
          <p:cNvSpPr/>
          <p:nvPr/>
        </p:nvSpPr>
        <p:spPr>
          <a:xfrm>
            <a:off x="9489480" y="5842000"/>
            <a:ext cx="12827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人事成本高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10784880" y="5842000"/>
            <a:ext cx="1016000" cy="355600"/>
          </a:xfrm>
          <a:custGeom>
            <a:avLst/>
            <a:gdLst/>
            <a:ahLst/>
            <a:cxnLst/>
            <a:rect l="l" t="t" r="r" b="b"/>
            <a:pathLst>
              <a:path w="1016000" h="355600">
                <a:moveTo>
                  <a:pt x="50801" y="0"/>
                </a:moveTo>
                <a:lnTo>
                  <a:pt x="965199" y="0"/>
                </a:lnTo>
                <a:cubicBezTo>
                  <a:pt x="993256" y="0"/>
                  <a:pt x="1016000" y="22744"/>
                  <a:pt x="1016000" y="50801"/>
                </a:cubicBezTo>
                <a:lnTo>
                  <a:pt x="1016000" y="304799"/>
                </a:lnTo>
                <a:cubicBezTo>
                  <a:pt x="1016000" y="332856"/>
                  <a:pt x="993256" y="355600"/>
                  <a:pt x="9651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4" name="Text 42"/>
          <p:cNvSpPr/>
          <p:nvPr/>
        </p:nvSpPr>
        <p:spPr>
          <a:xfrm>
            <a:off x="10784880" y="5842000"/>
            <a:ext cx="11049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管理複雜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8987830" y="7804150"/>
            <a:ext cx="6756400" cy="1079500"/>
          </a:xfrm>
          <a:custGeom>
            <a:avLst/>
            <a:gdLst/>
            <a:ahLst/>
            <a:cxnLst/>
            <a:rect l="l" t="t" r="r" b="b"/>
            <a:pathLst>
              <a:path w="6756400" h="1079500">
                <a:moveTo>
                  <a:pt x="101603" y="0"/>
                </a:moveTo>
                <a:lnTo>
                  <a:pt x="6654797" y="0"/>
                </a:lnTo>
                <a:cubicBezTo>
                  <a:pt x="6710911" y="0"/>
                  <a:pt x="6756400" y="45489"/>
                  <a:pt x="6756400" y="101603"/>
                </a:cubicBezTo>
                <a:lnTo>
                  <a:pt x="6756400" y="977897"/>
                </a:lnTo>
                <a:cubicBezTo>
                  <a:pt x="6756400" y="1034011"/>
                  <a:pt x="6710911" y="1079500"/>
                  <a:pt x="6654797" y="1079500"/>
                </a:cubicBezTo>
                <a:lnTo>
                  <a:pt x="101603" y="1079500"/>
                </a:lnTo>
                <a:cubicBezTo>
                  <a:pt x="45489" y="1079500"/>
                  <a:pt x="0" y="1034011"/>
                  <a:pt x="0" y="9778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12700">
            <a:solidFill>
              <a:srgbClr val="D4A37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6" name="Shape 44"/>
          <p:cNvSpPr/>
          <p:nvPr/>
        </p:nvSpPr>
        <p:spPr>
          <a:xfrm>
            <a:off x="9229130" y="82169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45306" y="190500"/>
                </a:moveTo>
                <a:cubicBezTo>
                  <a:pt x="148927" y="179437"/>
                  <a:pt x="156170" y="169416"/>
                  <a:pt x="164356" y="160784"/>
                </a:cubicBezTo>
                <a:cubicBezTo>
                  <a:pt x="180578" y="143718"/>
                  <a:pt x="190500" y="120650"/>
                  <a:pt x="190500" y="95250"/>
                </a:cubicBezTo>
                <a:cubicBezTo>
                  <a:pt x="190500" y="42664"/>
                  <a:pt x="147836" y="0"/>
                  <a:pt x="95250" y="0"/>
                </a:cubicBezTo>
                <a:cubicBezTo>
                  <a:pt x="42664" y="0"/>
                  <a:pt x="0" y="42664"/>
                  <a:pt x="0" y="95250"/>
                </a:cubicBezTo>
                <a:cubicBezTo>
                  <a:pt x="0" y="120650"/>
                  <a:pt x="9922" y="143718"/>
                  <a:pt x="26144" y="160784"/>
                </a:cubicBezTo>
                <a:cubicBezTo>
                  <a:pt x="34330" y="169416"/>
                  <a:pt x="41622" y="179437"/>
                  <a:pt x="45194" y="190500"/>
                </a:cubicBezTo>
                <a:lnTo>
                  <a:pt x="145256" y="190500"/>
                </a:lnTo>
                <a:close/>
                <a:moveTo>
                  <a:pt x="142875" y="214313"/>
                </a:moveTo>
                <a:lnTo>
                  <a:pt x="47625" y="214313"/>
                </a:lnTo>
                <a:lnTo>
                  <a:pt x="47625" y="222250"/>
                </a:lnTo>
                <a:cubicBezTo>
                  <a:pt x="47625" y="244177"/>
                  <a:pt x="65385" y="261937"/>
                  <a:pt x="87313" y="261937"/>
                </a:cubicBezTo>
                <a:lnTo>
                  <a:pt x="103188" y="261937"/>
                </a:lnTo>
                <a:cubicBezTo>
                  <a:pt x="125115" y="261937"/>
                  <a:pt x="142875" y="244177"/>
                  <a:pt x="142875" y="222250"/>
                </a:cubicBezTo>
                <a:lnTo>
                  <a:pt x="142875" y="214313"/>
                </a:lnTo>
                <a:close/>
                <a:moveTo>
                  <a:pt x="91281" y="55563"/>
                </a:moveTo>
                <a:cubicBezTo>
                  <a:pt x="71537" y="55563"/>
                  <a:pt x="55563" y="71537"/>
                  <a:pt x="55563" y="91281"/>
                </a:cubicBezTo>
                <a:cubicBezTo>
                  <a:pt x="55563" y="97879"/>
                  <a:pt x="50254" y="103188"/>
                  <a:pt x="43656" y="103188"/>
                </a:cubicBezTo>
                <a:cubicBezTo>
                  <a:pt x="37058" y="103188"/>
                  <a:pt x="31750" y="97879"/>
                  <a:pt x="31750" y="91281"/>
                </a:cubicBezTo>
                <a:cubicBezTo>
                  <a:pt x="31750" y="58390"/>
                  <a:pt x="58390" y="31750"/>
                  <a:pt x="91281" y="31750"/>
                </a:cubicBezTo>
                <a:cubicBezTo>
                  <a:pt x="97879" y="31750"/>
                  <a:pt x="103188" y="37058"/>
                  <a:pt x="103188" y="43656"/>
                </a:cubicBezTo>
                <a:cubicBezTo>
                  <a:pt x="103188" y="50254"/>
                  <a:pt x="97879" y="55563"/>
                  <a:pt x="91281" y="55563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7" name="Text 45"/>
          <p:cNvSpPr/>
          <p:nvPr/>
        </p:nvSpPr>
        <p:spPr>
          <a:xfrm>
            <a:off x="9603780" y="8013700"/>
            <a:ext cx="6032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關鍵洞察：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屏技的困境在於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流程缺乏彈性與數位化程度不足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，面對突發狀況應變能力低。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504" y="753756"/>
            <a:ext cx="100501" cy="603005"/>
          </a:xfrm>
          <a:custGeom>
            <a:avLst/>
            <a:gdLst/>
            <a:ahLst/>
            <a:cxnLst/>
            <a:rect l="l" t="t" r="r" b="b"/>
            <a:pathLst>
              <a:path w="100501" h="603005">
                <a:moveTo>
                  <a:pt x="0" y="0"/>
                </a:moveTo>
                <a:lnTo>
                  <a:pt x="100501" y="0"/>
                </a:lnTo>
                <a:lnTo>
                  <a:pt x="100501" y="603005"/>
                </a:lnTo>
                <a:lnTo>
                  <a:pt x="0" y="603005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753756" y="854257"/>
            <a:ext cx="5791357" cy="502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61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共同痛點一：人力資源危機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02504" y="1658263"/>
            <a:ext cx="7524995" cy="3718529"/>
          </a:xfrm>
          <a:custGeom>
            <a:avLst/>
            <a:gdLst/>
            <a:ahLst/>
            <a:cxnLst/>
            <a:rect l="l" t="t" r="r" b="b"/>
            <a:pathLst>
              <a:path w="7524995" h="3718529">
                <a:moveTo>
                  <a:pt x="100512" y="0"/>
                </a:moveTo>
                <a:lnTo>
                  <a:pt x="7424484" y="0"/>
                </a:lnTo>
                <a:cubicBezTo>
                  <a:pt x="7479995" y="0"/>
                  <a:pt x="7524995" y="45001"/>
                  <a:pt x="7524995" y="100512"/>
                </a:cubicBezTo>
                <a:lnTo>
                  <a:pt x="7524995" y="3618017"/>
                </a:lnTo>
                <a:cubicBezTo>
                  <a:pt x="7524995" y="3673528"/>
                  <a:pt x="7479995" y="3718529"/>
                  <a:pt x="7424484" y="3718529"/>
                </a:cubicBezTo>
                <a:lnTo>
                  <a:pt x="100512" y="3718529"/>
                </a:lnTo>
                <a:cubicBezTo>
                  <a:pt x="45001" y="3718529"/>
                  <a:pt x="0" y="3673528"/>
                  <a:pt x="0" y="3618017"/>
                </a:cubicBezTo>
                <a:lnTo>
                  <a:pt x="0" y="100512"/>
                </a:lnTo>
                <a:cubicBezTo>
                  <a:pt x="0" y="45038"/>
                  <a:pt x="45038" y="0"/>
                  <a:pt x="100512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4"/>
          <p:cNvSpPr/>
          <p:nvPr/>
        </p:nvSpPr>
        <p:spPr>
          <a:xfrm>
            <a:off x="753756" y="1909515"/>
            <a:ext cx="603005" cy="603005"/>
          </a:xfrm>
          <a:custGeom>
            <a:avLst/>
            <a:gdLst/>
            <a:ahLst/>
            <a:cxnLst/>
            <a:rect l="l" t="t" r="r" b="b"/>
            <a:pathLst>
              <a:path w="603005" h="603005">
                <a:moveTo>
                  <a:pt x="301502" y="0"/>
                </a:moveTo>
                <a:lnTo>
                  <a:pt x="301502" y="0"/>
                </a:lnTo>
                <a:cubicBezTo>
                  <a:pt x="467906" y="0"/>
                  <a:pt x="603005" y="135099"/>
                  <a:pt x="603005" y="301502"/>
                </a:cubicBezTo>
                <a:lnTo>
                  <a:pt x="603005" y="301502"/>
                </a:lnTo>
                <a:cubicBezTo>
                  <a:pt x="603005" y="467906"/>
                  <a:pt x="467906" y="603005"/>
                  <a:pt x="301502" y="603005"/>
                </a:cubicBezTo>
                <a:lnTo>
                  <a:pt x="301502" y="603005"/>
                </a:lnTo>
                <a:cubicBezTo>
                  <a:pt x="135099" y="603005"/>
                  <a:pt x="0" y="467906"/>
                  <a:pt x="0" y="301502"/>
                </a:cubicBezTo>
                <a:lnTo>
                  <a:pt x="0" y="301502"/>
                </a:lnTo>
                <a:cubicBezTo>
                  <a:pt x="0" y="135099"/>
                  <a:pt x="135099" y="0"/>
                  <a:pt x="301502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5"/>
          <p:cNvSpPr/>
          <p:nvPr/>
        </p:nvSpPr>
        <p:spPr>
          <a:xfrm>
            <a:off x="913929" y="2085391"/>
            <a:ext cx="282658" cy="251252"/>
          </a:xfrm>
          <a:custGeom>
            <a:avLst/>
            <a:gdLst/>
            <a:ahLst/>
            <a:cxnLst/>
            <a:rect l="l" t="t" r="r" b="b"/>
            <a:pathLst>
              <a:path w="282658" h="251252">
                <a:moveTo>
                  <a:pt x="20120" y="-12219"/>
                </a:moveTo>
                <a:cubicBezTo>
                  <a:pt x="15507" y="-16832"/>
                  <a:pt x="8048" y="-16832"/>
                  <a:pt x="3484" y="-12219"/>
                </a:cubicBezTo>
                <a:cubicBezTo>
                  <a:pt x="-1080" y="-7606"/>
                  <a:pt x="-1129" y="-147"/>
                  <a:pt x="3435" y="4466"/>
                </a:cubicBezTo>
                <a:lnTo>
                  <a:pt x="262539" y="263569"/>
                </a:lnTo>
                <a:cubicBezTo>
                  <a:pt x="267151" y="268182"/>
                  <a:pt x="274611" y="268182"/>
                  <a:pt x="279174" y="263569"/>
                </a:cubicBezTo>
                <a:cubicBezTo>
                  <a:pt x="283738" y="258956"/>
                  <a:pt x="283787" y="251497"/>
                  <a:pt x="279174" y="246934"/>
                </a:cubicBezTo>
                <a:lnTo>
                  <a:pt x="152861" y="120571"/>
                </a:lnTo>
                <a:cubicBezTo>
                  <a:pt x="179851" y="115223"/>
                  <a:pt x="200216" y="91373"/>
                  <a:pt x="200216" y="62813"/>
                </a:cubicBezTo>
                <a:cubicBezTo>
                  <a:pt x="200216" y="30278"/>
                  <a:pt x="173864" y="3926"/>
                  <a:pt x="141329" y="3926"/>
                </a:cubicBezTo>
                <a:cubicBezTo>
                  <a:pt x="112769" y="3926"/>
                  <a:pt x="88920" y="24291"/>
                  <a:pt x="83571" y="51281"/>
                </a:cubicBezTo>
                <a:lnTo>
                  <a:pt x="20120" y="-12219"/>
                </a:lnTo>
                <a:close/>
                <a:moveTo>
                  <a:pt x="115615" y="149868"/>
                </a:moveTo>
                <a:cubicBezTo>
                  <a:pt x="72578" y="155364"/>
                  <a:pt x="39258" y="192119"/>
                  <a:pt x="39258" y="236677"/>
                </a:cubicBezTo>
                <a:cubicBezTo>
                  <a:pt x="39258" y="244725"/>
                  <a:pt x="45785" y="251252"/>
                  <a:pt x="53833" y="251252"/>
                </a:cubicBezTo>
                <a:lnTo>
                  <a:pt x="216999" y="251252"/>
                </a:lnTo>
                <a:lnTo>
                  <a:pt x="115615" y="149868"/>
                </a:ln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6"/>
          <p:cNvSpPr/>
          <p:nvPr/>
        </p:nvSpPr>
        <p:spPr>
          <a:xfrm>
            <a:off x="1507512" y="2016297"/>
            <a:ext cx="3241150" cy="389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74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找不到人，也留不住人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78881" y="2713521"/>
            <a:ext cx="50250" cy="1105509"/>
          </a:xfrm>
          <a:custGeom>
            <a:avLst/>
            <a:gdLst/>
            <a:ahLst/>
            <a:cxnLst/>
            <a:rect l="l" t="t" r="r" b="b"/>
            <a:pathLst>
              <a:path w="50250" h="1105509">
                <a:moveTo>
                  <a:pt x="0" y="0"/>
                </a:moveTo>
                <a:lnTo>
                  <a:pt x="50250" y="0"/>
                </a:lnTo>
                <a:lnTo>
                  <a:pt x="50250" y="1105509"/>
                </a:lnTo>
                <a:lnTo>
                  <a:pt x="0" y="1105509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0" name="Shape 8"/>
          <p:cNvSpPr/>
          <p:nvPr/>
        </p:nvSpPr>
        <p:spPr>
          <a:xfrm>
            <a:off x="1030133" y="2788896"/>
            <a:ext cx="201002" cy="201002"/>
          </a:xfrm>
          <a:custGeom>
            <a:avLst/>
            <a:gdLst/>
            <a:ahLst/>
            <a:cxnLst/>
            <a:rect l="l" t="t" r="r" b="b"/>
            <a:pathLst>
              <a:path w="201002" h="201002">
                <a:moveTo>
                  <a:pt x="12052" y="28384"/>
                </a:moveTo>
                <a:cubicBezTo>
                  <a:pt x="14761" y="19001"/>
                  <a:pt x="23359" y="12563"/>
                  <a:pt x="33134" y="12563"/>
                </a:cubicBezTo>
                <a:lnTo>
                  <a:pt x="168182" y="12563"/>
                </a:lnTo>
                <a:cubicBezTo>
                  <a:pt x="177957" y="12563"/>
                  <a:pt x="186555" y="19001"/>
                  <a:pt x="189303" y="28384"/>
                </a:cubicBezTo>
                <a:lnTo>
                  <a:pt x="198489" y="59869"/>
                </a:lnTo>
                <a:cubicBezTo>
                  <a:pt x="203514" y="77024"/>
                  <a:pt x="190598" y="94219"/>
                  <a:pt x="172736" y="94219"/>
                </a:cubicBezTo>
                <a:cubicBezTo>
                  <a:pt x="162411" y="94219"/>
                  <a:pt x="153342" y="88370"/>
                  <a:pt x="148867" y="79655"/>
                </a:cubicBezTo>
                <a:cubicBezTo>
                  <a:pt x="144313" y="88252"/>
                  <a:pt x="135283" y="94219"/>
                  <a:pt x="124762" y="94219"/>
                </a:cubicBezTo>
                <a:cubicBezTo>
                  <a:pt x="114320" y="94219"/>
                  <a:pt x="105251" y="88331"/>
                  <a:pt x="100697" y="79694"/>
                </a:cubicBezTo>
                <a:cubicBezTo>
                  <a:pt x="96143" y="88331"/>
                  <a:pt x="87074" y="94219"/>
                  <a:pt x="76632" y="94219"/>
                </a:cubicBezTo>
                <a:cubicBezTo>
                  <a:pt x="66111" y="94219"/>
                  <a:pt x="57081" y="88291"/>
                  <a:pt x="52527" y="79655"/>
                </a:cubicBezTo>
                <a:cubicBezTo>
                  <a:pt x="48052" y="88331"/>
                  <a:pt x="38983" y="94219"/>
                  <a:pt x="28658" y="94219"/>
                </a:cubicBezTo>
                <a:cubicBezTo>
                  <a:pt x="10757" y="94219"/>
                  <a:pt x="-2120" y="77064"/>
                  <a:pt x="2905" y="59869"/>
                </a:cubicBezTo>
                <a:lnTo>
                  <a:pt x="12052" y="28384"/>
                </a:lnTo>
                <a:close/>
                <a:moveTo>
                  <a:pt x="37845" y="138189"/>
                </a:moveTo>
                <a:lnTo>
                  <a:pt x="163471" y="138189"/>
                </a:lnTo>
                <a:lnTo>
                  <a:pt x="163471" y="112121"/>
                </a:lnTo>
                <a:cubicBezTo>
                  <a:pt x="166454" y="112749"/>
                  <a:pt x="169556" y="113063"/>
                  <a:pt x="172696" y="113063"/>
                </a:cubicBezTo>
                <a:cubicBezTo>
                  <a:pt x="178310" y="113063"/>
                  <a:pt x="183689" y="112043"/>
                  <a:pt x="188596" y="110237"/>
                </a:cubicBezTo>
                <a:lnTo>
                  <a:pt x="188596" y="169595"/>
                </a:lnTo>
                <a:cubicBezTo>
                  <a:pt x="188596" y="179998"/>
                  <a:pt x="180155" y="188439"/>
                  <a:pt x="169752" y="188439"/>
                </a:cubicBezTo>
                <a:lnTo>
                  <a:pt x="31564" y="188439"/>
                </a:lnTo>
                <a:cubicBezTo>
                  <a:pt x="21160" y="188439"/>
                  <a:pt x="12720" y="179998"/>
                  <a:pt x="12720" y="169595"/>
                </a:cubicBezTo>
                <a:lnTo>
                  <a:pt x="12720" y="110237"/>
                </a:lnTo>
                <a:cubicBezTo>
                  <a:pt x="17627" y="112043"/>
                  <a:pt x="22966" y="113063"/>
                  <a:pt x="28619" y="113063"/>
                </a:cubicBezTo>
                <a:cubicBezTo>
                  <a:pt x="31799" y="113063"/>
                  <a:pt x="34861" y="112749"/>
                  <a:pt x="37845" y="112121"/>
                </a:cubicBezTo>
                <a:lnTo>
                  <a:pt x="37845" y="138189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9"/>
          <p:cNvSpPr/>
          <p:nvPr/>
        </p:nvSpPr>
        <p:spPr>
          <a:xfrm>
            <a:off x="1356760" y="2713521"/>
            <a:ext cx="816569" cy="351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781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老地方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005008" y="3165774"/>
            <a:ext cx="6871740" cy="653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直指「</a:t>
            </a:r>
            <a:r>
              <a:rPr lang="en-US" sz="1583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招不到好勞工</a:t>
            </a: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」，市場上缺乏合適的人才，即使有錢也請不到人，人力供給嚴重不足。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78881" y="4020031"/>
            <a:ext cx="50250" cy="1105509"/>
          </a:xfrm>
          <a:custGeom>
            <a:avLst/>
            <a:gdLst/>
            <a:ahLst/>
            <a:cxnLst/>
            <a:rect l="l" t="t" r="r" b="b"/>
            <a:pathLst>
              <a:path w="50250" h="1105509">
                <a:moveTo>
                  <a:pt x="0" y="0"/>
                </a:moveTo>
                <a:lnTo>
                  <a:pt x="50250" y="0"/>
                </a:lnTo>
                <a:lnTo>
                  <a:pt x="50250" y="1105509"/>
                </a:lnTo>
                <a:lnTo>
                  <a:pt x="0" y="1105509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4" name="Shape 12"/>
          <p:cNvSpPr/>
          <p:nvPr/>
        </p:nvSpPr>
        <p:spPr>
          <a:xfrm>
            <a:off x="1055258" y="4095406"/>
            <a:ext cx="150751" cy="201002"/>
          </a:xfrm>
          <a:custGeom>
            <a:avLst/>
            <a:gdLst/>
            <a:ahLst/>
            <a:cxnLst/>
            <a:rect l="l" t="t" r="r" b="b"/>
            <a:pathLst>
              <a:path w="150751" h="201002">
                <a:moveTo>
                  <a:pt x="6281" y="25125"/>
                </a:moveTo>
                <a:cubicBezTo>
                  <a:pt x="6281" y="11267"/>
                  <a:pt x="17548" y="0"/>
                  <a:pt x="31406" y="0"/>
                </a:cubicBezTo>
                <a:lnTo>
                  <a:pt x="119345" y="0"/>
                </a:lnTo>
                <a:cubicBezTo>
                  <a:pt x="133203" y="0"/>
                  <a:pt x="144470" y="11267"/>
                  <a:pt x="144470" y="25125"/>
                </a:cubicBezTo>
                <a:lnTo>
                  <a:pt x="144470" y="175876"/>
                </a:lnTo>
                <a:cubicBezTo>
                  <a:pt x="144470" y="189734"/>
                  <a:pt x="133203" y="201002"/>
                  <a:pt x="119345" y="201002"/>
                </a:cubicBezTo>
                <a:lnTo>
                  <a:pt x="31406" y="201002"/>
                </a:lnTo>
                <a:cubicBezTo>
                  <a:pt x="17548" y="201002"/>
                  <a:pt x="6281" y="189734"/>
                  <a:pt x="6281" y="175876"/>
                </a:cubicBezTo>
                <a:lnTo>
                  <a:pt x="6281" y="25125"/>
                </a:lnTo>
                <a:close/>
                <a:moveTo>
                  <a:pt x="31406" y="25125"/>
                </a:moveTo>
                <a:lnTo>
                  <a:pt x="31406" y="144470"/>
                </a:lnTo>
                <a:lnTo>
                  <a:pt x="119345" y="144470"/>
                </a:lnTo>
                <a:lnTo>
                  <a:pt x="119345" y="25125"/>
                </a:lnTo>
                <a:lnTo>
                  <a:pt x="31406" y="25125"/>
                </a:lnTo>
                <a:close/>
                <a:moveTo>
                  <a:pt x="75376" y="185298"/>
                </a:moveTo>
                <a:cubicBezTo>
                  <a:pt x="82324" y="185298"/>
                  <a:pt x="87938" y="179684"/>
                  <a:pt x="87938" y="172736"/>
                </a:cubicBezTo>
                <a:cubicBezTo>
                  <a:pt x="87938" y="165787"/>
                  <a:pt x="82324" y="160173"/>
                  <a:pt x="75376" y="160173"/>
                </a:cubicBezTo>
                <a:cubicBezTo>
                  <a:pt x="68427" y="160173"/>
                  <a:pt x="62813" y="165787"/>
                  <a:pt x="62813" y="172736"/>
                </a:cubicBezTo>
                <a:cubicBezTo>
                  <a:pt x="62813" y="179684"/>
                  <a:pt x="68427" y="185298"/>
                  <a:pt x="75376" y="185298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5" name="Text 13"/>
          <p:cNvSpPr/>
          <p:nvPr/>
        </p:nvSpPr>
        <p:spPr>
          <a:xfrm>
            <a:off x="1356760" y="4020031"/>
            <a:ext cx="577879" cy="351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781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屏技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005008" y="4472284"/>
            <a:ext cx="6871740" cy="653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工作量大、操作儀器有門檻，導致</a:t>
            </a:r>
            <a:r>
              <a:rPr lang="en-US" sz="1583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人員訓練與留任困難</a:t>
            </a: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。員工流動率高，培訓成本不斷增加。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8229875" y="1658263"/>
            <a:ext cx="7524995" cy="3718529"/>
          </a:xfrm>
          <a:custGeom>
            <a:avLst/>
            <a:gdLst/>
            <a:ahLst/>
            <a:cxnLst/>
            <a:rect l="l" t="t" r="r" b="b"/>
            <a:pathLst>
              <a:path w="7524995" h="3718529">
                <a:moveTo>
                  <a:pt x="100512" y="0"/>
                </a:moveTo>
                <a:lnTo>
                  <a:pt x="7424484" y="0"/>
                </a:lnTo>
                <a:cubicBezTo>
                  <a:pt x="7479995" y="0"/>
                  <a:pt x="7524995" y="45001"/>
                  <a:pt x="7524995" y="100512"/>
                </a:cubicBezTo>
                <a:lnTo>
                  <a:pt x="7524995" y="3618017"/>
                </a:lnTo>
                <a:cubicBezTo>
                  <a:pt x="7524995" y="3673528"/>
                  <a:pt x="7479995" y="3718529"/>
                  <a:pt x="7424484" y="3718529"/>
                </a:cubicBezTo>
                <a:lnTo>
                  <a:pt x="100512" y="3718529"/>
                </a:lnTo>
                <a:cubicBezTo>
                  <a:pt x="45001" y="3718529"/>
                  <a:pt x="0" y="3673528"/>
                  <a:pt x="0" y="3618017"/>
                </a:cubicBezTo>
                <a:lnTo>
                  <a:pt x="0" y="100512"/>
                </a:lnTo>
                <a:cubicBezTo>
                  <a:pt x="0" y="45038"/>
                  <a:pt x="45038" y="0"/>
                  <a:pt x="100512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8" name="Shape 16"/>
          <p:cNvSpPr/>
          <p:nvPr/>
        </p:nvSpPr>
        <p:spPr>
          <a:xfrm>
            <a:off x="8481127" y="1909515"/>
            <a:ext cx="603005" cy="603005"/>
          </a:xfrm>
          <a:custGeom>
            <a:avLst/>
            <a:gdLst/>
            <a:ahLst/>
            <a:cxnLst/>
            <a:rect l="l" t="t" r="r" b="b"/>
            <a:pathLst>
              <a:path w="603005" h="603005">
                <a:moveTo>
                  <a:pt x="301502" y="0"/>
                </a:moveTo>
                <a:lnTo>
                  <a:pt x="301502" y="0"/>
                </a:lnTo>
                <a:cubicBezTo>
                  <a:pt x="467906" y="0"/>
                  <a:pt x="603005" y="135099"/>
                  <a:pt x="603005" y="301502"/>
                </a:cubicBezTo>
                <a:lnTo>
                  <a:pt x="603005" y="301502"/>
                </a:lnTo>
                <a:cubicBezTo>
                  <a:pt x="603005" y="467906"/>
                  <a:pt x="467906" y="603005"/>
                  <a:pt x="301502" y="603005"/>
                </a:cubicBezTo>
                <a:lnTo>
                  <a:pt x="301502" y="603005"/>
                </a:lnTo>
                <a:cubicBezTo>
                  <a:pt x="135099" y="603005"/>
                  <a:pt x="0" y="467906"/>
                  <a:pt x="0" y="301502"/>
                </a:cubicBezTo>
                <a:lnTo>
                  <a:pt x="0" y="301502"/>
                </a:lnTo>
                <a:cubicBezTo>
                  <a:pt x="0" y="135099"/>
                  <a:pt x="135099" y="0"/>
                  <a:pt x="301502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9" name="Shape 17"/>
          <p:cNvSpPr/>
          <p:nvPr/>
        </p:nvSpPr>
        <p:spPr>
          <a:xfrm>
            <a:off x="8625597" y="2085391"/>
            <a:ext cx="314065" cy="251252"/>
          </a:xfrm>
          <a:custGeom>
            <a:avLst/>
            <a:gdLst/>
            <a:ahLst/>
            <a:cxnLst/>
            <a:rect l="l" t="t" r="r" b="b"/>
            <a:pathLst>
              <a:path w="314065" h="251252">
                <a:moveTo>
                  <a:pt x="66935" y="62813"/>
                </a:moveTo>
                <a:cubicBezTo>
                  <a:pt x="66935" y="41775"/>
                  <a:pt x="78159" y="22334"/>
                  <a:pt x="96379" y="11815"/>
                </a:cubicBezTo>
                <a:cubicBezTo>
                  <a:pt x="114598" y="1296"/>
                  <a:pt x="137046" y="1296"/>
                  <a:pt x="155266" y="11815"/>
                </a:cubicBezTo>
                <a:cubicBezTo>
                  <a:pt x="173486" y="22334"/>
                  <a:pt x="184709" y="41775"/>
                  <a:pt x="184709" y="62813"/>
                </a:cubicBezTo>
                <a:cubicBezTo>
                  <a:pt x="184709" y="95314"/>
                  <a:pt x="158323" y="121700"/>
                  <a:pt x="125822" y="121700"/>
                </a:cubicBezTo>
                <a:cubicBezTo>
                  <a:pt x="93322" y="121700"/>
                  <a:pt x="66935" y="95314"/>
                  <a:pt x="66935" y="62813"/>
                </a:cubicBezTo>
                <a:close/>
                <a:moveTo>
                  <a:pt x="23751" y="236677"/>
                </a:moveTo>
                <a:cubicBezTo>
                  <a:pt x="23751" y="188341"/>
                  <a:pt x="62911" y="149181"/>
                  <a:pt x="111248" y="149181"/>
                </a:cubicBezTo>
                <a:lnTo>
                  <a:pt x="140397" y="149181"/>
                </a:lnTo>
                <a:cubicBezTo>
                  <a:pt x="188733" y="149181"/>
                  <a:pt x="227893" y="188341"/>
                  <a:pt x="227893" y="236677"/>
                </a:cubicBezTo>
                <a:cubicBezTo>
                  <a:pt x="227893" y="244725"/>
                  <a:pt x="221367" y="251252"/>
                  <a:pt x="213319" y="251252"/>
                </a:cubicBezTo>
                <a:lnTo>
                  <a:pt x="38326" y="251252"/>
                </a:lnTo>
                <a:cubicBezTo>
                  <a:pt x="30278" y="251252"/>
                  <a:pt x="23751" y="244725"/>
                  <a:pt x="23751" y="236677"/>
                </a:cubicBezTo>
                <a:close/>
                <a:moveTo>
                  <a:pt x="300472" y="60899"/>
                </a:moveTo>
                <a:cubicBezTo>
                  <a:pt x="305085" y="65512"/>
                  <a:pt x="305085" y="72971"/>
                  <a:pt x="300472" y="77535"/>
                </a:cubicBezTo>
                <a:lnTo>
                  <a:pt x="283836" y="94170"/>
                </a:lnTo>
                <a:lnTo>
                  <a:pt x="300472" y="110806"/>
                </a:lnTo>
                <a:cubicBezTo>
                  <a:pt x="305085" y="115419"/>
                  <a:pt x="305085" y="122878"/>
                  <a:pt x="300472" y="127442"/>
                </a:cubicBezTo>
                <a:cubicBezTo>
                  <a:pt x="295859" y="132005"/>
                  <a:pt x="288400" y="132054"/>
                  <a:pt x="283836" y="127442"/>
                </a:cubicBezTo>
                <a:lnTo>
                  <a:pt x="267201" y="110806"/>
                </a:lnTo>
                <a:lnTo>
                  <a:pt x="250565" y="127442"/>
                </a:lnTo>
                <a:cubicBezTo>
                  <a:pt x="245952" y="132054"/>
                  <a:pt x="238493" y="132054"/>
                  <a:pt x="233929" y="127442"/>
                </a:cubicBezTo>
                <a:cubicBezTo>
                  <a:pt x="229366" y="122829"/>
                  <a:pt x="229316" y="115370"/>
                  <a:pt x="233929" y="110806"/>
                </a:cubicBezTo>
                <a:lnTo>
                  <a:pt x="250565" y="94170"/>
                </a:lnTo>
                <a:lnTo>
                  <a:pt x="233929" y="77535"/>
                </a:lnTo>
                <a:cubicBezTo>
                  <a:pt x="229316" y="72922"/>
                  <a:pt x="229316" y="65463"/>
                  <a:pt x="233929" y="60899"/>
                </a:cubicBezTo>
                <a:cubicBezTo>
                  <a:pt x="238542" y="56335"/>
                  <a:pt x="246001" y="56286"/>
                  <a:pt x="250565" y="60899"/>
                </a:cubicBezTo>
                <a:lnTo>
                  <a:pt x="267201" y="77535"/>
                </a:lnTo>
                <a:lnTo>
                  <a:pt x="283836" y="60899"/>
                </a:lnTo>
                <a:cubicBezTo>
                  <a:pt x="288449" y="56286"/>
                  <a:pt x="295908" y="56286"/>
                  <a:pt x="300472" y="60899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0" name="Text 18"/>
          <p:cNvSpPr/>
          <p:nvPr/>
        </p:nvSpPr>
        <p:spPr>
          <a:xfrm>
            <a:off x="9234883" y="2016297"/>
            <a:ext cx="2625583" cy="389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374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過度依賴特定人力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506252" y="2713521"/>
            <a:ext cx="50250" cy="778881"/>
          </a:xfrm>
          <a:custGeom>
            <a:avLst/>
            <a:gdLst/>
            <a:ahLst/>
            <a:cxnLst/>
            <a:rect l="l" t="t" r="r" b="b"/>
            <a:pathLst>
              <a:path w="50250" h="778881">
                <a:moveTo>
                  <a:pt x="0" y="0"/>
                </a:moveTo>
                <a:lnTo>
                  <a:pt x="50250" y="0"/>
                </a:lnTo>
                <a:lnTo>
                  <a:pt x="50250" y="778881"/>
                </a:lnTo>
                <a:lnTo>
                  <a:pt x="0" y="778881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Shape 20"/>
          <p:cNvSpPr/>
          <p:nvPr/>
        </p:nvSpPr>
        <p:spPr>
          <a:xfrm>
            <a:off x="8744941" y="2788896"/>
            <a:ext cx="226127" cy="201002"/>
          </a:xfrm>
          <a:custGeom>
            <a:avLst/>
            <a:gdLst/>
            <a:ahLst/>
            <a:cxnLst/>
            <a:rect l="l" t="t" r="r" b="b"/>
            <a:pathLst>
              <a:path w="226127" h="201002">
                <a:moveTo>
                  <a:pt x="122878" y="34233"/>
                </a:moveTo>
                <a:cubicBezTo>
                  <a:pt x="126490" y="31367"/>
                  <a:pt x="128767" y="26931"/>
                  <a:pt x="128767" y="21985"/>
                </a:cubicBezTo>
                <a:cubicBezTo>
                  <a:pt x="128767" y="13309"/>
                  <a:pt x="121739" y="6281"/>
                  <a:pt x="113063" y="6281"/>
                </a:cubicBezTo>
                <a:cubicBezTo>
                  <a:pt x="104387" y="6281"/>
                  <a:pt x="97360" y="13309"/>
                  <a:pt x="97360" y="21985"/>
                </a:cubicBezTo>
                <a:cubicBezTo>
                  <a:pt x="97360" y="26931"/>
                  <a:pt x="99676" y="31367"/>
                  <a:pt x="103249" y="34233"/>
                </a:cubicBezTo>
                <a:lnTo>
                  <a:pt x="76396" y="76475"/>
                </a:lnTo>
                <a:cubicBezTo>
                  <a:pt x="72470" y="82638"/>
                  <a:pt x="64109" y="84169"/>
                  <a:pt x="58259" y="79772"/>
                </a:cubicBezTo>
                <a:lnTo>
                  <a:pt x="34900" y="62303"/>
                </a:lnTo>
                <a:cubicBezTo>
                  <a:pt x="36667" y="59790"/>
                  <a:pt x="37688" y="56689"/>
                  <a:pt x="37688" y="53391"/>
                </a:cubicBezTo>
                <a:cubicBezTo>
                  <a:pt x="37688" y="44715"/>
                  <a:pt x="30661" y="37688"/>
                  <a:pt x="21985" y="37688"/>
                </a:cubicBezTo>
                <a:cubicBezTo>
                  <a:pt x="13309" y="37688"/>
                  <a:pt x="6281" y="44715"/>
                  <a:pt x="6281" y="53391"/>
                </a:cubicBezTo>
                <a:cubicBezTo>
                  <a:pt x="6281" y="61949"/>
                  <a:pt x="13151" y="68937"/>
                  <a:pt x="21670" y="69094"/>
                </a:cubicBezTo>
                <a:lnTo>
                  <a:pt x="34469" y="154481"/>
                </a:lnTo>
                <a:cubicBezTo>
                  <a:pt x="36314" y="166768"/>
                  <a:pt x="46874" y="175876"/>
                  <a:pt x="59319" y="175876"/>
                </a:cubicBezTo>
                <a:lnTo>
                  <a:pt x="166808" y="175876"/>
                </a:lnTo>
                <a:cubicBezTo>
                  <a:pt x="179253" y="175876"/>
                  <a:pt x="189813" y="166768"/>
                  <a:pt x="191658" y="154481"/>
                </a:cubicBezTo>
                <a:lnTo>
                  <a:pt x="204456" y="69094"/>
                </a:lnTo>
                <a:cubicBezTo>
                  <a:pt x="212975" y="68937"/>
                  <a:pt x="219845" y="61949"/>
                  <a:pt x="219845" y="53391"/>
                </a:cubicBezTo>
                <a:cubicBezTo>
                  <a:pt x="219845" y="44715"/>
                  <a:pt x="212818" y="37688"/>
                  <a:pt x="204142" y="37688"/>
                </a:cubicBezTo>
                <a:cubicBezTo>
                  <a:pt x="195466" y="37688"/>
                  <a:pt x="188439" y="44715"/>
                  <a:pt x="188439" y="53391"/>
                </a:cubicBezTo>
                <a:cubicBezTo>
                  <a:pt x="188439" y="56689"/>
                  <a:pt x="189460" y="59790"/>
                  <a:pt x="191226" y="62303"/>
                </a:cubicBezTo>
                <a:lnTo>
                  <a:pt x="167907" y="79812"/>
                </a:lnTo>
                <a:cubicBezTo>
                  <a:pt x="162057" y="84209"/>
                  <a:pt x="153696" y="82678"/>
                  <a:pt x="149770" y="76514"/>
                </a:cubicBezTo>
                <a:lnTo>
                  <a:pt x="122878" y="34233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3" name="Text 21"/>
          <p:cNvSpPr/>
          <p:nvPr/>
        </p:nvSpPr>
        <p:spPr>
          <a:xfrm>
            <a:off x="9084131" y="2713521"/>
            <a:ext cx="1972328" cy="351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781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老地方：依賴老闆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8732379" y="3165774"/>
            <a:ext cx="6871740" cy="3266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所有決策與操作都需老闆親自處理，</a:t>
            </a:r>
            <a:r>
              <a:rPr lang="en-US" sz="1583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無人可替代</a:t>
            </a: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，形成單點故障風險。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8506252" y="3693403"/>
            <a:ext cx="50250" cy="778881"/>
          </a:xfrm>
          <a:custGeom>
            <a:avLst/>
            <a:gdLst/>
            <a:ahLst/>
            <a:cxnLst/>
            <a:rect l="l" t="t" r="r" b="b"/>
            <a:pathLst>
              <a:path w="50250" h="778881">
                <a:moveTo>
                  <a:pt x="0" y="0"/>
                </a:moveTo>
                <a:lnTo>
                  <a:pt x="50250" y="0"/>
                </a:lnTo>
                <a:lnTo>
                  <a:pt x="50250" y="778881"/>
                </a:lnTo>
                <a:lnTo>
                  <a:pt x="0" y="778881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6" name="Shape 24"/>
          <p:cNvSpPr/>
          <p:nvPr/>
        </p:nvSpPr>
        <p:spPr>
          <a:xfrm>
            <a:off x="8744941" y="3768779"/>
            <a:ext cx="226127" cy="201002"/>
          </a:xfrm>
          <a:custGeom>
            <a:avLst/>
            <a:gdLst/>
            <a:ahLst/>
            <a:cxnLst/>
            <a:rect l="l" t="t" r="r" b="b"/>
            <a:pathLst>
              <a:path w="226127" h="201002">
                <a:moveTo>
                  <a:pt x="87977" y="38120"/>
                </a:moveTo>
                <a:lnTo>
                  <a:pt x="87977" y="57592"/>
                </a:lnTo>
                <a:lnTo>
                  <a:pt x="88174" y="57788"/>
                </a:lnTo>
                <a:cubicBezTo>
                  <a:pt x="90726" y="25439"/>
                  <a:pt x="117774" y="0"/>
                  <a:pt x="150790" y="0"/>
                </a:cubicBezTo>
                <a:cubicBezTo>
                  <a:pt x="158681" y="0"/>
                  <a:pt x="166258" y="1453"/>
                  <a:pt x="173207" y="4122"/>
                </a:cubicBezTo>
                <a:cubicBezTo>
                  <a:pt x="177133" y="5614"/>
                  <a:pt x="177839" y="10600"/>
                  <a:pt x="174895" y="13583"/>
                </a:cubicBezTo>
                <a:lnTo>
                  <a:pt x="140073" y="48405"/>
                </a:lnTo>
                <a:cubicBezTo>
                  <a:pt x="138895" y="49583"/>
                  <a:pt x="138228" y="51193"/>
                  <a:pt x="138228" y="52841"/>
                </a:cubicBezTo>
                <a:lnTo>
                  <a:pt x="138228" y="69094"/>
                </a:lnTo>
                <a:cubicBezTo>
                  <a:pt x="138228" y="72549"/>
                  <a:pt x="141054" y="75376"/>
                  <a:pt x="144509" y="75376"/>
                </a:cubicBezTo>
                <a:lnTo>
                  <a:pt x="160762" y="75376"/>
                </a:lnTo>
                <a:cubicBezTo>
                  <a:pt x="162411" y="75376"/>
                  <a:pt x="164020" y="74708"/>
                  <a:pt x="165198" y="73530"/>
                </a:cubicBezTo>
                <a:lnTo>
                  <a:pt x="200020" y="38709"/>
                </a:lnTo>
                <a:cubicBezTo>
                  <a:pt x="203004" y="35725"/>
                  <a:pt x="207989" y="36471"/>
                  <a:pt x="209481" y="40397"/>
                </a:cubicBezTo>
                <a:cubicBezTo>
                  <a:pt x="212151" y="47345"/>
                  <a:pt x="213603" y="54922"/>
                  <a:pt x="213603" y="62813"/>
                </a:cubicBezTo>
                <a:cubicBezTo>
                  <a:pt x="213603" y="86603"/>
                  <a:pt x="200373" y="107332"/>
                  <a:pt x="180823" y="117971"/>
                </a:cubicBezTo>
                <a:lnTo>
                  <a:pt x="212818" y="149966"/>
                </a:lnTo>
                <a:cubicBezTo>
                  <a:pt x="220160" y="157307"/>
                  <a:pt x="220160" y="169242"/>
                  <a:pt x="212818" y="176622"/>
                </a:cubicBezTo>
                <a:lnTo>
                  <a:pt x="189224" y="200216"/>
                </a:lnTo>
                <a:cubicBezTo>
                  <a:pt x="181883" y="207558"/>
                  <a:pt x="169948" y="207558"/>
                  <a:pt x="162568" y="200216"/>
                </a:cubicBezTo>
                <a:lnTo>
                  <a:pt x="113103" y="150751"/>
                </a:lnTo>
                <a:cubicBezTo>
                  <a:pt x="102346" y="139994"/>
                  <a:pt x="99912" y="124095"/>
                  <a:pt x="105840" y="110983"/>
                </a:cubicBezTo>
                <a:lnTo>
                  <a:pt x="70233" y="75376"/>
                </a:lnTo>
                <a:lnTo>
                  <a:pt x="50761" y="75376"/>
                </a:lnTo>
                <a:cubicBezTo>
                  <a:pt x="46560" y="75376"/>
                  <a:pt x="42634" y="73295"/>
                  <a:pt x="40318" y="69801"/>
                </a:cubicBezTo>
                <a:lnTo>
                  <a:pt x="9186" y="23123"/>
                </a:lnTo>
                <a:cubicBezTo>
                  <a:pt x="7538" y="20650"/>
                  <a:pt x="7852" y="17313"/>
                  <a:pt x="9972" y="15193"/>
                </a:cubicBezTo>
                <a:lnTo>
                  <a:pt x="27795" y="-2630"/>
                </a:lnTo>
                <a:cubicBezTo>
                  <a:pt x="29915" y="-4750"/>
                  <a:pt x="33212" y="-5064"/>
                  <a:pt x="35725" y="-3415"/>
                </a:cubicBezTo>
                <a:lnTo>
                  <a:pt x="82403" y="27677"/>
                </a:lnTo>
                <a:cubicBezTo>
                  <a:pt x="85897" y="29993"/>
                  <a:pt x="87977" y="33919"/>
                  <a:pt x="87977" y="38120"/>
                </a:cubicBezTo>
                <a:close/>
                <a:moveTo>
                  <a:pt x="84640" y="116440"/>
                </a:moveTo>
                <a:cubicBezTo>
                  <a:pt x="82167" y="130965"/>
                  <a:pt x="85583" y="146315"/>
                  <a:pt x="95005" y="158603"/>
                </a:cubicBezTo>
                <a:lnTo>
                  <a:pt x="57709" y="195859"/>
                </a:lnTo>
                <a:cubicBezTo>
                  <a:pt x="46678" y="206890"/>
                  <a:pt x="28776" y="206890"/>
                  <a:pt x="17745" y="195859"/>
                </a:cubicBezTo>
                <a:cubicBezTo>
                  <a:pt x="6713" y="184827"/>
                  <a:pt x="6713" y="166926"/>
                  <a:pt x="17745" y="155894"/>
                </a:cubicBezTo>
                <a:lnTo>
                  <a:pt x="70900" y="102738"/>
                </a:lnTo>
                <a:lnTo>
                  <a:pt x="84640" y="116479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Text 25"/>
          <p:cNvSpPr/>
          <p:nvPr/>
        </p:nvSpPr>
        <p:spPr>
          <a:xfrm>
            <a:off x="9084131" y="3693403"/>
            <a:ext cx="1972328" cy="351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781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屏技：依賴熟練工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8732379" y="4145657"/>
            <a:ext cx="6871740" cy="3266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需要熟悉設備與流程的</a:t>
            </a:r>
            <a:r>
              <a:rPr lang="en-US" sz="1583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熟練員工</a:t>
            </a: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才能應付高峰期，新人難以上手。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502504" y="5577793"/>
            <a:ext cx="4949663" cy="2160767"/>
          </a:xfrm>
          <a:custGeom>
            <a:avLst/>
            <a:gdLst/>
            <a:ahLst/>
            <a:cxnLst/>
            <a:rect l="l" t="t" r="r" b="b"/>
            <a:pathLst>
              <a:path w="4949663" h="2160767">
                <a:moveTo>
                  <a:pt x="100497" y="0"/>
                </a:moveTo>
                <a:lnTo>
                  <a:pt x="4849166" y="0"/>
                </a:lnTo>
                <a:cubicBezTo>
                  <a:pt x="4904669" y="0"/>
                  <a:pt x="4949663" y="44994"/>
                  <a:pt x="4949663" y="100497"/>
                </a:cubicBezTo>
                <a:lnTo>
                  <a:pt x="4949663" y="2060269"/>
                </a:lnTo>
                <a:cubicBezTo>
                  <a:pt x="4949663" y="2115772"/>
                  <a:pt x="4904669" y="2160767"/>
                  <a:pt x="4849166" y="2160767"/>
                </a:cubicBezTo>
                <a:lnTo>
                  <a:pt x="100497" y="2160767"/>
                </a:lnTo>
                <a:cubicBezTo>
                  <a:pt x="44994" y="2160767"/>
                  <a:pt x="0" y="2115772"/>
                  <a:pt x="0" y="2060269"/>
                </a:cubicBezTo>
                <a:lnTo>
                  <a:pt x="0" y="100497"/>
                </a:lnTo>
                <a:cubicBezTo>
                  <a:pt x="0" y="45031"/>
                  <a:pt x="45031" y="0"/>
                  <a:pt x="100497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0" name="Shape 28"/>
          <p:cNvSpPr/>
          <p:nvPr/>
        </p:nvSpPr>
        <p:spPr>
          <a:xfrm>
            <a:off x="2575725" y="5778794"/>
            <a:ext cx="804006" cy="804006"/>
          </a:xfrm>
          <a:custGeom>
            <a:avLst/>
            <a:gdLst/>
            <a:ahLst/>
            <a:cxnLst/>
            <a:rect l="l" t="t" r="r" b="b"/>
            <a:pathLst>
              <a:path w="804006" h="804006">
                <a:moveTo>
                  <a:pt x="402003" y="0"/>
                </a:moveTo>
                <a:lnTo>
                  <a:pt x="402003" y="0"/>
                </a:lnTo>
                <a:cubicBezTo>
                  <a:pt x="623875" y="0"/>
                  <a:pt x="804006" y="180132"/>
                  <a:pt x="804006" y="402003"/>
                </a:cubicBezTo>
                <a:lnTo>
                  <a:pt x="804006" y="402003"/>
                </a:lnTo>
                <a:cubicBezTo>
                  <a:pt x="804006" y="623875"/>
                  <a:pt x="623875" y="804006"/>
                  <a:pt x="402003" y="804006"/>
                </a:cubicBezTo>
                <a:lnTo>
                  <a:pt x="402003" y="804006"/>
                </a:lnTo>
                <a:cubicBezTo>
                  <a:pt x="180132" y="804006"/>
                  <a:pt x="0" y="623875"/>
                  <a:pt x="0" y="402003"/>
                </a:cubicBezTo>
                <a:lnTo>
                  <a:pt x="0" y="402003"/>
                </a:lnTo>
                <a:cubicBezTo>
                  <a:pt x="0" y="180132"/>
                  <a:pt x="180132" y="0"/>
                  <a:pt x="402003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1" name="Shape 29"/>
          <p:cNvSpPr/>
          <p:nvPr/>
        </p:nvSpPr>
        <p:spPr>
          <a:xfrm>
            <a:off x="2789289" y="6030046"/>
            <a:ext cx="376878" cy="301502"/>
          </a:xfrm>
          <a:custGeom>
            <a:avLst/>
            <a:gdLst/>
            <a:ahLst/>
            <a:cxnLst/>
            <a:rect l="l" t="t" r="r" b="b"/>
            <a:pathLst>
              <a:path w="376878" h="301502">
                <a:moveTo>
                  <a:pt x="188439" y="9422"/>
                </a:moveTo>
                <a:cubicBezTo>
                  <a:pt x="222240" y="9422"/>
                  <a:pt x="249682" y="36864"/>
                  <a:pt x="249682" y="70665"/>
                </a:cubicBezTo>
                <a:cubicBezTo>
                  <a:pt x="249682" y="104465"/>
                  <a:pt x="222240" y="131907"/>
                  <a:pt x="188439" y="131907"/>
                </a:cubicBezTo>
                <a:cubicBezTo>
                  <a:pt x="154638" y="131907"/>
                  <a:pt x="127196" y="104465"/>
                  <a:pt x="127196" y="70665"/>
                </a:cubicBezTo>
                <a:cubicBezTo>
                  <a:pt x="127196" y="36864"/>
                  <a:pt x="154638" y="9422"/>
                  <a:pt x="188439" y="9422"/>
                </a:cubicBezTo>
                <a:close/>
                <a:moveTo>
                  <a:pt x="56532" y="51821"/>
                </a:moveTo>
                <a:cubicBezTo>
                  <a:pt x="79932" y="51821"/>
                  <a:pt x="98930" y="70819"/>
                  <a:pt x="98930" y="94219"/>
                </a:cubicBezTo>
                <a:cubicBezTo>
                  <a:pt x="98930" y="117620"/>
                  <a:pt x="79932" y="136618"/>
                  <a:pt x="56532" y="136618"/>
                </a:cubicBezTo>
                <a:cubicBezTo>
                  <a:pt x="33131" y="136618"/>
                  <a:pt x="14133" y="117620"/>
                  <a:pt x="14133" y="94219"/>
                </a:cubicBezTo>
                <a:cubicBezTo>
                  <a:pt x="14133" y="70819"/>
                  <a:pt x="33131" y="51821"/>
                  <a:pt x="56532" y="51821"/>
                </a:cubicBezTo>
                <a:close/>
                <a:moveTo>
                  <a:pt x="0" y="244971"/>
                </a:moveTo>
                <a:cubicBezTo>
                  <a:pt x="0" y="203337"/>
                  <a:pt x="33742" y="169595"/>
                  <a:pt x="75376" y="169595"/>
                </a:cubicBezTo>
                <a:cubicBezTo>
                  <a:pt x="82913" y="169595"/>
                  <a:pt x="90215" y="170714"/>
                  <a:pt x="97105" y="172775"/>
                </a:cubicBezTo>
                <a:cubicBezTo>
                  <a:pt x="77731" y="194445"/>
                  <a:pt x="65954" y="223065"/>
                  <a:pt x="65954" y="254393"/>
                </a:cubicBezTo>
                <a:lnTo>
                  <a:pt x="65954" y="263815"/>
                </a:lnTo>
                <a:cubicBezTo>
                  <a:pt x="65954" y="270528"/>
                  <a:pt x="67367" y="276887"/>
                  <a:pt x="69899" y="282658"/>
                </a:cubicBezTo>
                <a:lnTo>
                  <a:pt x="18844" y="282658"/>
                </a:lnTo>
                <a:cubicBezTo>
                  <a:pt x="8421" y="282658"/>
                  <a:pt x="0" y="274238"/>
                  <a:pt x="0" y="263815"/>
                </a:cubicBezTo>
                <a:lnTo>
                  <a:pt x="0" y="244971"/>
                </a:lnTo>
                <a:close/>
                <a:moveTo>
                  <a:pt x="306979" y="282658"/>
                </a:moveTo>
                <a:cubicBezTo>
                  <a:pt x="309511" y="276887"/>
                  <a:pt x="310924" y="270528"/>
                  <a:pt x="310924" y="263815"/>
                </a:cubicBezTo>
                <a:lnTo>
                  <a:pt x="310924" y="254393"/>
                </a:lnTo>
                <a:cubicBezTo>
                  <a:pt x="310924" y="223065"/>
                  <a:pt x="299147" y="194445"/>
                  <a:pt x="279773" y="172775"/>
                </a:cubicBezTo>
                <a:cubicBezTo>
                  <a:pt x="286663" y="170714"/>
                  <a:pt x="293965" y="169595"/>
                  <a:pt x="301502" y="169595"/>
                </a:cubicBezTo>
                <a:cubicBezTo>
                  <a:pt x="343136" y="169595"/>
                  <a:pt x="376878" y="203337"/>
                  <a:pt x="376878" y="244971"/>
                </a:cubicBezTo>
                <a:lnTo>
                  <a:pt x="376878" y="263815"/>
                </a:lnTo>
                <a:cubicBezTo>
                  <a:pt x="376878" y="274238"/>
                  <a:pt x="368457" y="282658"/>
                  <a:pt x="358034" y="282658"/>
                </a:cubicBezTo>
                <a:lnTo>
                  <a:pt x="306979" y="282658"/>
                </a:lnTo>
                <a:close/>
                <a:moveTo>
                  <a:pt x="277947" y="94219"/>
                </a:moveTo>
                <a:cubicBezTo>
                  <a:pt x="277947" y="70819"/>
                  <a:pt x="296946" y="51821"/>
                  <a:pt x="320346" y="51821"/>
                </a:cubicBezTo>
                <a:cubicBezTo>
                  <a:pt x="343747" y="51821"/>
                  <a:pt x="362745" y="70819"/>
                  <a:pt x="362745" y="94219"/>
                </a:cubicBezTo>
                <a:cubicBezTo>
                  <a:pt x="362745" y="117620"/>
                  <a:pt x="343747" y="136618"/>
                  <a:pt x="320346" y="136618"/>
                </a:cubicBezTo>
                <a:cubicBezTo>
                  <a:pt x="296946" y="136618"/>
                  <a:pt x="277947" y="117620"/>
                  <a:pt x="277947" y="94219"/>
                </a:cubicBezTo>
                <a:close/>
                <a:moveTo>
                  <a:pt x="94219" y="254393"/>
                </a:moveTo>
                <a:cubicBezTo>
                  <a:pt x="94219" y="202336"/>
                  <a:pt x="136383" y="160173"/>
                  <a:pt x="188439" y="160173"/>
                </a:cubicBezTo>
                <a:cubicBezTo>
                  <a:pt x="240495" y="160173"/>
                  <a:pt x="282658" y="202336"/>
                  <a:pt x="282658" y="254393"/>
                </a:cubicBezTo>
                <a:lnTo>
                  <a:pt x="282658" y="263815"/>
                </a:lnTo>
                <a:cubicBezTo>
                  <a:pt x="282658" y="274238"/>
                  <a:pt x="274238" y="282658"/>
                  <a:pt x="263815" y="282658"/>
                </a:cubicBezTo>
                <a:lnTo>
                  <a:pt x="113063" y="282658"/>
                </a:lnTo>
                <a:cubicBezTo>
                  <a:pt x="102640" y="282658"/>
                  <a:pt x="94219" y="274238"/>
                  <a:pt x="94219" y="263815"/>
                </a:cubicBezTo>
                <a:lnTo>
                  <a:pt x="94219" y="254393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2" name="Text 30"/>
          <p:cNvSpPr/>
          <p:nvPr/>
        </p:nvSpPr>
        <p:spPr>
          <a:xfrm>
            <a:off x="590442" y="6683301"/>
            <a:ext cx="4773787" cy="502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561" b="1" dirty="0">
                <a:solidFill>
                  <a:srgbClr val="D4A3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招募難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53255" y="7236056"/>
            <a:ext cx="4648161" cy="301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人才短缺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5653954" y="5577793"/>
            <a:ext cx="4949663" cy="2160767"/>
          </a:xfrm>
          <a:custGeom>
            <a:avLst/>
            <a:gdLst/>
            <a:ahLst/>
            <a:cxnLst/>
            <a:rect l="l" t="t" r="r" b="b"/>
            <a:pathLst>
              <a:path w="4949663" h="2160767">
                <a:moveTo>
                  <a:pt x="100497" y="0"/>
                </a:moveTo>
                <a:lnTo>
                  <a:pt x="4849166" y="0"/>
                </a:lnTo>
                <a:cubicBezTo>
                  <a:pt x="4904669" y="0"/>
                  <a:pt x="4949663" y="44994"/>
                  <a:pt x="4949663" y="100497"/>
                </a:cubicBezTo>
                <a:lnTo>
                  <a:pt x="4949663" y="2060269"/>
                </a:lnTo>
                <a:cubicBezTo>
                  <a:pt x="4949663" y="2115772"/>
                  <a:pt x="4904669" y="2160767"/>
                  <a:pt x="4849166" y="2160767"/>
                </a:cubicBezTo>
                <a:lnTo>
                  <a:pt x="100497" y="2160767"/>
                </a:lnTo>
                <a:cubicBezTo>
                  <a:pt x="44994" y="2160767"/>
                  <a:pt x="0" y="2115772"/>
                  <a:pt x="0" y="2060269"/>
                </a:cubicBezTo>
                <a:lnTo>
                  <a:pt x="0" y="100497"/>
                </a:lnTo>
                <a:cubicBezTo>
                  <a:pt x="0" y="45031"/>
                  <a:pt x="45031" y="0"/>
                  <a:pt x="100497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5" name="Shape 33"/>
          <p:cNvSpPr/>
          <p:nvPr/>
        </p:nvSpPr>
        <p:spPr>
          <a:xfrm>
            <a:off x="7727175" y="5778794"/>
            <a:ext cx="804006" cy="804006"/>
          </a:xfrm>
          <a:custGeom>
            <a:avLst/>
            <a:gdLst/>
            <a:ahLst/>
            <a:cxnLst/>
            <a:rect l="l" t="t" r="r" b="b"/>
            <a:pathLst>
              <a:path w="804006" h="804006">
                <a:moveTo>
                  <a:pt x="402003" y="0"/>
                </a:moveTo>
                <a:lnTo>
                  <a:pt x="402003" y="0"/>
                </a:lnTo>
                <a:cubicBezTo>
                  <a:pt x="623875" y="0"/>
                  <a:pt x="804006" y="180132"/>
                  <a:pt x="804006" y="402003"/>
                </a:cubicBezTo>
                <a:lnTo>
                  <a:pt x="804006" y="402003"/>
                </a:lnTo>
                <a:cubicBezTo>
                  <a:pt x="804006" y="623875"/>
                  <a:pt x="623875" y="804006"/>
                  <a:pt x="402003" y="804006"/>
                </a:cubicBezTo>
                <a:lnTo>
                  <a:pt x="402003" y="804006"/>
                </a:lnTo>
                <a:cubicBezTo>
                  <a:pt x="180132" y="804006"/>
                  <a:pt x="0" y="623875"/>
                  <a:pt x="0" y="402003"/>
                </a:cubicBezTo>
                <a:lnTo>
                  <a:pt x="0" y="402003"/>
                </a:lnTo>
                <a:cubicBezTo>
                  <a:pt x="0" y="180132"/>
                  <a:pt x="180132" y="0"/>
                  <a:pt x="402003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" name="Shape 34"/>
          <p:cNvSpPr/>
          <p:nvPr/>
        </p:nvSpPr>
        <p:spPr>
          <a:xfrm>
            <a:off x="7997270" y="6030046"/>
            <a:ext cx="263815" cy="301502"/>
          </a:xfrm>
          <a:custGeom>
            <a:avLst/>
            <a:gdLst/>
            <a:ahLst/>
            <a:cxnLst/>
            <a:rect l="l" t="t" r="r" b="b"/>
            <a:pathLst>
              <a:path w="263815" h="301502">
                <a:moveTo>
                  <a:pt x="151046" y="-18844"/>
                </a:moveTo>
                <a:cubicBezTo>
                  <a:pt x="169246" y="-18844"/>
                  <a:pt x="184022" y="-4067"/>
                  <a:pt x="184022" y="14133"/>
                </a:cubicBezTo>
                <a:cubicBezTo>
                  <a:pt x="184022" y="32333"/>
                  <a:pt x="169246" y="47110"/>
                  <a:pt x="151046" y="47110"/>
                </a:cubicBezTo>
                <a:cubicBezTo>
                  <a:pt x="132845" y="47110"/>
                  <a:pt x="118069" y="32333"/>
                  <a:pt x="118069" y="14133"/>
                </a:cubicBezTo>
                <a:cubicBezTo>
                  <a:pt x="118069" y="-4067"/>
                  <a:pt x="132845" y="-18844"/>
                  <a:pt x="151046" y="-18844"/>
                </a:cubicBezTo>
                <a:close/>
                <a:moveTo>
                  <a:pt x="72785" y="103641"/>
                </a:moveTo>
                <a:cubicBezTo>
                  <a:pt x="70841" y="103641"/>
                  <a:pt x="69134" y="104819"/>
                  <a:pt x="68427" y="106586"/>
                </a:cubicBezTo>
                <a:lnTo>
                  <a:pt x="55472" y="138915"/>
                </a:lnTo>
                <a:cubicBezTo>
                  <a:pt x="51585" y="148572"/>
                  <a:pt x="40632" y="153283"/>
                  <a:pt x="30975" y="149397"/>
                </a:cubicBezTo>
                <a:cubicBezTo>
                  <a:pt x="21317" y="145510"/>
                  <a:pt x="16606" y="134557"/>
                  <a:pt x="20493" y="124900"/>
                </a:cubicBezTo>
                <a:lnTo>
                  <a:pt x="33389" y="92571"/>
                </a:lnTo>
                <a:cubicBezTo>
                  <a:pt x="39867" y="76494"/>
                  <a:pt x="55413" y="65954"/>
                  <a:pt x="72785" y="65954"/>
                </a:cubicBezTo>
                <a:lnTo>
                  <a:pt x="130082" y="65954"/>
                </a:lnTo>
                <a:cubicBezTo>
                  <a:pt x="146865" y="65954"/>
                  <a:pt x="162352" y="74846"/>
                  <a:pt x="170773" y="89332"/>
                </a:cubicBezTo>
                <a:lnTo>
                  <a:pt x="190088" y="122485"/>
                </a:lnTo>
                <a:lnTo>
                  <a:pt x="226362" y="122485"/>
                </a:lnTo>
                <a:cubicBezTo>
                  <a:pt x="236785" y="122485"/>
                  <a:pt x="245206" y="130906"/>
                  <a:pt x="245206" y="141329"/>
                </a:cubicBezTo>
                <a:cubicBezTo>
                  <a:pt x="245206" y="151752"/>
                  <a:pt x="236785" y="160173"/>
                  <a:pt x="226362" y="160173"/>
                </a:cubicBezTo>
                <a:lnTo>
                  <a:pt x="190088" y="160173"/>
                </a:lnTo>
                <a:cubicBezTo>
                  <a:pt x="176662" y="160173"/>
                  <a:pt x="164295" y="153048"/>
                  <a:pt x="157523" y="141447"/>
                </a:cubicBezTo>
                <a:lnTo>
                  <a:pt x="151634" y="131377"/>
                </a:lnTo>
                <a:lnTo>
                  <a:pt x="139445" y="172834"/>
                </a:lnTo>
                <a:lnTo>
                  <a:pt x="183846" y="186142"/>
                </a:lnTo>
                <a:cubicBezTo>
                  <a:pt x="200157" y="191030"/>
                  <a:pt x="208461" y="209108"/>
                  <a:pt x="201571" y="224713"/>
                </a:cubicBezTo>
                <a:lnTo>
                  <a:pt x="168241" y="299736"/>
                </a:lnTo>
                <a:cubicBezTo>
                  <a:pt x="164001" y="309275"/>
                  <a:pt x="152871" y="313515"/>
                  <a:pt x="143390" y="309275"/>
                </a:cubicBezTo>
                <a:cubicBezTo>
                  <a:pt x="133909" y="305036"/>
                  <a:pt x="129611" y="293906"/>
                  <a:pt x="133851" y="284425"/>
                </a:cubicBezTo>
                <a:lnTo>
                  <a:pt x="162823" y="219178"/>
                </a:lnTo>
                <a:lnTo>
                  <a:pt x="106350" y="202219"/>
                </a:lnTo>
                <a:cubicBezTo>
                  <a:pt x="87094" y="196448"/>
                  <a:pt x="75729" y="176485"/>
                  <a:pt x="80617" y="156993"/>
                </a:cubicBezTo>
                <a:lnTo>
                  <a:pt x="93984" y="103641"/>
                </a:lnTo>
                <a:lnTo>
                  <a:pt x="72843" y="103641"/>
                </a:lnTo>
                <a:close/>
                <a:moveTo>
                  <a:pt x="68074" y="210227"/>
                </a:moveTo>
                <a:cubicBezTo>
                  <a:pt x="75906" y="219001"/>
                  <a:pt x="86152" y="225715"/>
                  <a:pt x="98224" y="229307"/>
                </a:cubicBezTo>
                <a:lnTo>
                  <a:pt x="100991" y="230131"/>
                </a:lnTo>
                <a:lnTo>
                  <a:pt x="96928" y="241496"/>
                </a:lnTo>
                <a:cubicBezTo>
                  <a:pt x="93513" y="251095"/>
                  <a:pt x="87506" y="259634"/>
                  <a:pt x="79674" y="266111"/>
                </a:cubicBezTo>
                <a:lnTo>
                  <a:pt x="31151" y="306096"/>
                </a:lnTo>
                <a:cubicBezTo>
                  <a:pt x="23143" y="312691"/>
                  <a:pt x="11247" y="311572"/>
                  <a:pt x="4652" y="303563"/>
                </a:cubicBezTo>
                <a:cubicBezTo>
                  <a:pt x="-1943" y="295555"/>
                  <a:pt x="-824" y="283660"/>
                  <a:pt x="7184" y="277064"/>
                </a:cubicBezTo>
                <a:lnTo>
                  <a:pt x="55707" y="237080"/>
                </a:lnTo>
                <a:cubicBezTo>
                  <a:pt x="58357" y="234901"/>
                  <a:pt x="60300" y="232074"/>
                  <a:pt x="61478" y="228894"/>
                </a:cubicBezTo>
                <a:lnTo>
                  <a:pt x="68074" y="210227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7" name="Text 35"/>
          <p:cNvSpPr/>
          <p:nvPr/>
        </p:nvSpPr>
        <p:spPr>
          <a:xfrm>
            <a:off x="5741892" y="6683301"/>
            <a:ext cx="4773787" cy="502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561" b="1" dirty="0">
                <a:solidFill>
                  <a:srgbClr val="D4A3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留任難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5804705" y="7236056"/>
            <a:ext cx="4648161" cy="301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83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流動率高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10805600" y="5577793"/>
            <a:ext cx="4949663" cy="2160767"/>
          </a:xfrm>
          <a:custGeom>
            <a:avLst/>
            <a:gdLst/>
            <a:ahLst/>
            <a:cxnLst/>
            <a:rect l="l" t="t" r="r" b="b"/>
            <a:pathLst>
              <a:path w="4949663" h="2160767">
                <a:moveTo>
                  <a:pt x="100497" y="0"/>
                </a:moveTo>
                <a:lnTo>
                  <a:pt x="4849166" y="0"/>
                </a:lnTo>
                <a:cubicBezTo>
                  <a:pt x="4904669" y="0"/>
                  <a:pt x="4949663" y="44994"/>
                  <a:pt x="4949663" y="100497"/>
                </a:cubicBezTo>
                <a:lnTo>
                  <a:pt x="4949663" y="2060269"/>
                </a:lnTo>
                <a:cubicBezTo>
                  <a:pt x="4949663" y="2115772"/>
                  <a:pt x="4904669" y="2160767"/>
                  <a:pt x="4849166" y="2160767"/>
                </a:cubicBezTo>
                <a:lnTo>
                  <a:pt x="100497" y="2160767"/>
                </a:lnTo>
                <a:cubicBezTo>
                  <a:pt x="44994" y="2160767"/>
                  <a:pt x="0" y="2115772"/>
                  <a:pt x="0" y="2060269"/>
                </a:cubicBezTo>
                <a:lnTo>
                  <a:pt x="0" y="100497"/>
                </a:lnTo>
                <a:cubicBezTo>
                  <a:pt x="0" y="45031"/>
                  <a:pt x="45031" y="0"/>
                  <a:pt x="100497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0" name="Shape 38"/>
          <p:cNvSpPr/>
          <p:nvPr/>
        </p:nvSpPr>
        <p:spPr>
          <a:xfrm>
            <a:off x="12878821" y="5778794"/>
            <a:ext cx="804006" cy="804006"/>
          </a:xfrm>
          <a:custGeom>
            <a:avLst/>
            <a:gdLst/>
            <a:ahLst/>
            <a:cxnLst/>
            <a:rect l="l" t="t" r="r" b="b"/>
            <a:pathLst>
              <a:path w="804006" h="804006">
                <a:moveTo>
                  <a:pt x="402003" y="0"/>
                </a:moveTo>
                <a:lnTo>
                  <a:pt x="402003" y="0"/>
                </a:lnTo>
                <a:cubicBezTo>
                  <a:pt x="623875" y="0"/>
                  <a:pt x="804006" y="180132"/>
                  <a:pt x="804006" y="402003"/>
                </a:cubicBezTo>
                <a:lnTo>
                  <a:pt x="804006" y="402003"/>
                </a:lnTo>
                <a:cubicBezTo>
                  <a:pt x="804006" y="623875"/>
                  <a:pt x="623875" y="804006"/>
                  <a:pt x="402003" y="804006"/>
                </a:cubicBezTo>
                <a:lnTo>
                  <a:pt x="402003" y="804006"/>
                </a:lnTo>
                <a:cubicBezTo>
                  <a:pt x="180132" y="804006"/>
                  <a:pt x="0" y="623875"/>
                  <a:pt x="0" y="402003"/>
                </a:cubicBezTo>
                <a:lnTo>
                  <a:pt x="0" y="402003"/>
                </a:lnTo>
                <a:cubicBezTo>
                  <a:pt x="0" y="180132"/>
                  <a:pt x="180132" y="0"/>
                  <a:pt x="402003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1" name="Shape 39"/>
          <p:cNvSpPr/>
          <p:nvPr/>
        </p:nvSpPr>
        <p:spPr>
          <a:xfrm>
            <a:off x="13111229" y="6030046"/>
            <a:ext cx="339190" cy="301502"/>
          </a:xfrm>
          <a:custGeom>
            <a:avLst/>
            <a:gdLst/>
            <a:ahLst/>
            <a:cxnLst/>
            <a:rect l="l" t="t" r="r" b="b"/>
            <a:pathLst>
              <a:path w="339190" h="301502">
                <a:moveTo>
                  <a:pt x="247032" y="56532"/>
                </a:moveTo>
                <a:cubicBezTo>
                  <a:pt x="237256" y="56532"/>
                  <a:pt x="227776" y="59182"/>
                  <a:pt x="219472" y="64010"/>
                </a:cubicBezTo>
                <a:cubicBezTo>
                  <a:pt x="210168" y="54588"/>
                  <a:pt x="199333" y="46698"/>
                  <a:pt x="187379" y="40750"/>
                </a:cubicBezTo>
                <a:cubicBezTo>
                  <a:pt x="203985" y="26617"/>
                  <a:pt x="225126" y="18844"/>
                  <a:pt x="247032" y="18844"/>
                </a:cubicBezTo>
                <a:cubicBezTo>
                  <a:pt x="297910" y="18844"/>
                  <a:pt x="339190" y="60065"/>
                  <a:pt x="339190" y="111002"/>
                </a:cubicBezTo>
                <a:cubicBezTo>
                  <a:pt x="339190" y="135440"/>
                  <a:pt x="329474" y="158878"/>
                  <a:pt x="312220" y="176132"/>
                </a:cubicBezTo>
                <a:lnTo>
                  <a:pt x="270351" y="218000"/>
                </a:lnTo>
                <a:cubicBezTo>
                  <a:pt x="253097" y="235254"/>
                  <a:pt x="229660" y="244971"/>
                  <a:pt x="205222" y="244971"/>
                </a:cubicBezTo>
                <a:cubicBezTo>
                  <a:pt x="154343" y="244971"/>
                  <a:pt x="113063" y="203750"/>
                  <a:pt x="113063" y="152812"/>
                </a:cubicBezTo>
                <a:cubicBezTo>
                  <a:pt x="113063" y="151929"/>
                  <a:pt x="113063" y="151046"/>
                  <a:pt x="113122" y="150162"/>
                </a:cubicBezTo>
                <a:cubicBezTo>
                  <a:pt x="113417" y="139739"/>
                  <a:pt x="122073" y="131554"/>
                  <a:pt x="132496" y="131848"/>
                </a:cubicBezTo>
                <a:cubicBezTo>
                  <a:pt x="142919" y="132143"/>
                  <a:pt x="151104" y="140799"/>
                  <a:pt x="150810" y="151222"/>
                </a:cubicBezTo>
                <a:cubicBezTo>
                  <a:pt x="150810" y="151752"/>
                  <a:pt x="150810" y="152282"/>
                  <a:pt x="150810" y="152753"/>
                </a:cubicBezTo>
                <a:cubicBezTo>
                  <a:pt x="150810" y="182845"/>
                  <a:pt x="175189" y="207224"/>
                  <a:pt x="205281" y="207224"/>
                </a:cubicBezTo>
                <a:cubicBezTo>
                  <a:pt x="219708" y="207224"/>
                  <a:pt x="233547" y="201512"/>
                  <a:pt x="243793" y="191266"/>
                </a:cubicBezTo>
                <a:lnTo>
                  <a:pt x="285662" y="149397"/>
                </a:lnTo>
                <a:cubicBezTo>
                  <a:pt x="295849" y="139209"/>
                  <a:pt x="301620" y="125312"/>
                  <a:pt x="301620" y="110885"/>
                </a:cubicBezTo>
                <a:cubicBezTo>
                  <a:pt x="301620" y="80793"/>
                  <a:pt x="277241" y="56414"/>
                  <a:pt x="247149" y="56414"/>
                </a:cubicBezTo>
                <a:close/>
                <a:moveTo>
                  <a:pt x="162057" y="102051"/>
                </a:moveTo>
                <a:cubicBezTo>
                  <a:pt x="160939" y="101580"/>
                  <a:pt x="159820" y="100933"/>
                  <a:pt x="158819" y="100226"/>
                </a:cubicBezTo>
                <a:cubicBezTo>
                  <a:pt x="151399" y="96398"/>
                  <a:pt x="142919" y="94219"/>
                  <a:pt x="134027" y="94219"/>
                </a:cubicBezTo>
                <a:cubicBezTo>
                  <a:pt x="119600" y="94219"/>
                  <a:pt x="105761" y="99932"/>
                  <a:pt x="95515" y="110178"/>
                </a:cubicBezTo>
                <a:lnTo>
                  <a:pt x="53646" y="152047"/>
                </a:lnTo>
                <a:cubicBezTo>
                  <a:pt x="43459" y="162234"/>
                  <a:pt x="37688" y="176132"/>
                  <a:pt x="37688" y="190559"/>
                </a:cubicBezTo>
                <a:cubicBezTo>
                  <a:pt x="37688" y="220650"/>
                  <a:pt x="62067" y="245030"/>
                  <a:pt x="92158" y="245030"/>
                </a:cubicBezTo>
                <a:cubicBezTo>
                  <a:pt x="101875" y="245030"/>
                  <a:pt x="111356" y="242438"/>
                  <a:pt x="119659" y="237610"/>
                </a:cubicBezTo>
                <a:cubicBezTo>
                  <a:pt x="128963" y="247032"/>
                  <a:pt x="139798" y="254923"/>
                  <a:pt x="151811" y="260870"/>
                </a:cubicBezTo>
                <a:cubicBezTo>
                  <a:pt x="135205" y="274944"/>
                  <a:pt x="114123" y="282776"/>
                  <a:pt x="92158" y="282776"/>
                </a:cubicBezTo>
                <a:cubicBezTo>
                  <a:pt x="41280" y="282776"/>
                  <a:pt x="0" y="241555"/>
                  <a:pt x="0" y="190618"/>
                </a:cubicBezTo>
                <a:cubicBezTo>
                  <a:pt x="0" y="166180"/>
                  <a:pt x="9716" y="142743"/>
                  <a:pt x="26970" y="125489"/>
                </a:cubicBezTo>
                <a:lnTo>
                  <a:pt x="68839" y="83620"/>
                </a:lnTo>
                <a:cubicBezTo>
                  <a:pt x="86093" y="66366"/>
                  <a:pt x="109530" y="56649"/>
                  <a:pt x="133968" y="56649"/>
                </a:cubicBezTo>
                <a:cubicBezTo>
                  <a:pt x="184965" y="56649"/>
                  <a:pt x="226127" y="98224"/>
                  <a:pt x="226127" y="149043"/>
                </a:cubicBezTo>
                <a:cubicBezTo>
                  <a:pt x="226127" y="149809"/>
                  <a:pt x="226127" y="150574"/>
                  <a:pt x="226127" y="151340"/>
                </a:cubicBezTo>
                <a:cubicBezTo>
                  <a:pt x="225891" y="161763"/>
                  <a:pt x="217235" y="169948"/>
                  <a:pt x="206812" y="169713"/>
                </a:cubicBezTo>
                <a:cubicBezTo>
                  <a:pt x="196389" y="169477"/>
                  <a:pt x="188203" y="160821"/>
                  <a:pt x="188439" y="150398"/>
                </a:cubicBezTo>
                <a:cubicBezTo>
                  <a:pt x="188439" y="149927"/>
                  <a:pt x="188439" y="149515"/>
                  <a:pt x="188439" y="149043"/>
                </a:cubicBezTo>
                <a:cubicBezTo>
                  <a:pt x="188439" y="129198"/>
                  <a:pt x="177839" y="111768"/>
                  <a:pt x="162057" y="102169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2" name="Text 40"/>
          <p:cNvSpPr/>
          <p:nvPr/>
        </p:nvSpPr>
        <p:spPr>
          <a:xfrm>
            <a:off x="10893538" y="6683301"/>
            <a:ext cx="4773787" cy="502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561" b="1" dirty="0">
                <a:solidFill>
                  <a:srgbClr val="D4A373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依賴重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10956351" y="7236056"/>
            <a:ext cx="4648161" cy="301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583" dirty="0" err="1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人力結構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08785" y="7945842"/>
            <a:ext cx="15238430" cy="1193447"/>
          </a:xfrm>
          <a:custGeom>
            <a:avLst/>
            <a:gdLst/>
            <a:ahLst/>
            <a:cxnLst/>
            <a:rect l="l" t="t" r="r" b="b"/>
            <a:pathLst>
              <a:path w="15238430" h="1193447">
                <a:moveTo>
                  <a:pt x="100500" y="0"/>
                </a:moveTo>
                <a:lnTo>
                  <a:pt x="15137930" y="0"/>
                </a:lnTo>
                <a:cubicBezTo>
                  <a:pt x="15193434" y="0"/>
                  <a:pt x="15238430" y="44995"/>
                  <a:pt x="15238430" y="100500"/>
                </a:cubicBezTo>
                <a:lnTo>
                  <a:pt x="15238430" y="1092947"/>
                </a:lnTo>
                <a:cubicBezTo>
                  <a:pt x="15238430" y="1148451"/>
                  <a:pt x="15193434" y="1193447"/>
                  <a:pt x="15137930" y="1193447"/>
                </a:cubicBezTo>
                <a:lnTo>
                  <a:pt x="100500" y="1193447"/>
                </a:lnTo>
                <a:cubicBezTo>
                  <a:pt x="45033" y="1193447"/>
                  <a:pt x="0" y="1148414"/>
                  <a:pt x="0" y="1092947"/>
                </a:cubicBezTo>
                <a:lnTo>
                  <a:pt x="0" y="100500"/>
                </a:lnTo>
                <a:cubicBezTo>
                  <a:pt x="0" y="45033"/>
                  <a:pt x="45033" y="0"/>
                  <a:pt x="100500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12700">
            <a:solidFill>
              <a:srgbClr val="D4A37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5" name="Shape 43"/>
          <p:cNvSpPr/>
          <p:nvPr/>
        </p:nvSpPr>
        <p:spPr>
          <a:xfrm>
            <a:off x="753756" y="8153125"/>
            <a:ext cx="301502" cy="301502"/>
          </a:xfrm>
          <a:custGeom>
            <a:avLst/>
            <a:gdLst/>
            <a:ahLst/>
            <a:cxnLst/>
            <a:rect l="l" t="t" r="r" b="b"/>
            <a:pathLst>
              <a:path w="301502" h="301502">
                <a:moveTo>
                  <a:pt x="150751" y="301502"/>
                </a:moveTo>
                <a:cubicBezTo>
                  <a:pt x="233953" y="301502"/>
                  <a:pt x="301502" y="233953"/>
                  <a:pt x="301502" y="150751"/>
                </a:cubicBezTo>
                <a:cubicBezTo>
                  <a:pt x="301502" y="67549"/>
                  <a:pt x="233953" y="0"/>
                  <a:pt x="150751" y="0"/>
                </a:cubicBezTo>
                <a:cubicBezTo>
                  <a:pt x="67549" y="0"/>
                  <a:pt x="0" y="67549"/>
                  <a:pt x="0" y="150751"/>
                </a:cubicBezTo>
                <a:cubicBezTo>
                  <a:pt x="0" y="233953"/>
                  <a:pt x="67549" y="301502"/>
                  <a:pt x="150751" y="301502"/>
                </a:cubicBezTo>
                <a:close/>
                <a:moveTo>
                  <a:pt x="150751" y="80087"/>
                </a:moveTo>
                <a:cubicBezTo>
                  <a:pt x="158583" y="80087"/>
                  <a:pt x="164884" y="86387"/>
                  <a:pt x="164884" y="94219"/>
                </a:cubicBezTo>
                <a:lnTo>
                  <a:pt x="164884" y="160173"/>
                </a:lnTo>
                <a:cubicBezTo>
                  <a:pt x="164884" y="168005"/>
                  <a:pt x="158583" y="174306"/>
                  <a:pt x="150751" y="174306"/>
                </a:cubicBezTo>
                <a:cubicBezTo>
                  <a:pt x="142919" y="174306"/>
                  <a:pt x="136618" y="168005"/>
                  <a:pt x="136618" y="160173"/>
                </a:cubicBezTo>
                <a:lnTo>
                  <a:pt x="136618" y="94219"/>
                </a:lnTo>
                <a:cubicBezTo>
                  <a:pt x="136618" y="86387"/>
                  <a:pt x="142919" y="80087"/>
                  <a:pt x="150751" y="80087"/>
                </a:cubicBezTo>
                <a:close/>
                <a:moveTo>
                  <a:pt x="135028" y="207283"/>
                </a:moveTo>
                <a:cubicBezTo>
                  <a:pt x="134671" y="201447"/>
                  <a:pt x="137581" y="195894"/>
                  <a:pt x="142584" y="192868"/>
                </a:cubicBezTo>
                <a:cubicBezTo>
                  <a:pt x="147587" y="189842"/>
                  <a:pt x="153856" y="189842"/>
                  <a:pt x="158859" y="192868"/>
                </a:cubicBezTo>
                <a:cubicBezTo>
                  <a:pt x="163862" y="195894"/>
                  <a:pt x="166773" y="201447"/>
                  <a:pt x="166415" y="207283"/>
                </a:cubicBezTo>
                <a:cubicBezTo>
                  <a:pt x="166773" y="213119"/>
                  <a:pt x="163862" y="218672"/>
                  <a:pt x="158859" y="221698"/>
                </a:cubicBezTo>
                <a:cubicBezTo>
                  <a:pt x="153856" y="224724"/>
                  <a:pt x="147587" y="224724"/>
                  <a:pt x="142584" y="221698"/>
                </a:cubicBezTo>
                <a:cubicBezTo>
                  <a:pt x="137581" y="218672"/>
                  <a:pt x="134671" y="213119"/>
                  <a:pt x="135028" y="207283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6" name="Text 44"/>
          <p:cNvSpPr/>
          <p:nvPr/>
        </p:nvSpPr>
        <p:spPr>
          <a:xfrm>
            <a:off x="1243697" y="8153125"/>
            <a:ext cx="12663097" cy="351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781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關鍵洞察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1243697" y="8605379"/>
            <a:ext cx="12650535" cy="3266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583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兩家店的</a:t>
            </a:r>
            <a:r>
              <a:rPr lang="en-US" sz="1583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人力困境本質相同</a:t>
            </a:r>
            <a:r>
              <a:rPr lang="en-US" sz="1583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：都面臨人才斷層與過度依賴特定人員的問題。</a:t>
            </a:r>
            <a:r>
              <a:rPr lang="en-US" sz="1583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一旦人員缺口出現，營運即刻受影響</a:t>
            </a:r>
            <a:r>
              <a:rPr lang="en-US" sz="1583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，這是餐飲業最脆弱的環節。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24860" y="762000"/>
            <a:ext cx="101600" cy="609600"/>
          </a:xfrm>
          <a:custGeom>
            <a:avLst/>
            <a:gdLst/>
            <a:ahLst/>
            <a:cxnLst/>
            <a:rect l="l" t="t" r="r" b="b"/>
            <a:pathLst>
              <a:path w="101600" h="609600">
                <a:moveTo>
                  <a:pt x="0" y="0"/>
                </a:moveTo>
                <a:lnTo>
                  <a:pt x="101600" y="0"/>
                </a:lnTo>
                <a:lnTo>
                  <a:pt x="101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Text 1"/>
          <p:cNvSpPr/>
          <p:nvPr/>
        </p:nvSpPr>
        <p:spPr>
          <a:xfrm>
            <a:off x="762000" y="508000"/>
            <a:ext cx="5727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62000" y="863600"/>
            <a:ext cx="5854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共同痛點二：成本結構僵化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33400" y="1676400"/>
            <a:ext cx="7493000" cy="4610100"/>
          </a:xfrm>
          <a:custGeom>
            <a:avLst/>
            <a:gdLst/>
            <a:ahLst/>
            <a:cxnLst/>
            <a:rect l="l" t="t" r="r" b="b"/>
            <a:pathLst>
              <a:path w="7493000" h="4610100">
                <a:moveTo>
                  <a:pt x="50800" y="0"/>
                </a:moveTo>
                <a:lnTo>
                  <a:pt x="7391393" y="0"/>
                </a:lnTo>
                <a:cubicBezTo>
                  <a:pt x="7447509" y="0"/>
                  <a:pt x="7493000" y="45491"/>
                  <a:pt x="7493000" y="101607"/>
                </a:cubicBezTo>
                <a:lnTo>
                  <a:pt x="7493000" y="4508493"/>
                </a:lnTo>
                <a:cubicBezTo>
                  <a:pt x="7493000" y="4564609"/>
                  <a:pt x="7447509" y="4610100"/>
                  <a:pt x="7391393" y="4610100"/>
                </a:cubicBezTo>
                <a:lnTo>
                  <a:pt x="50800" y="4610100"/>
                </a:lnTo>
                <a:cubicBezTo>
                  <a:pt x="22763" y="4610100"/>
                  <a:pt x="0" y="4587337"/>
                  <a:pt x="0" y="45593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4"/>
          <p:cNvSpPr/>
          <p:nvPr/>
        </p:nvSpPr>
        <p:spPr>
          <a:xfrm>
            <a:off x="533400" y="1676400"/>
            <a:ext cx="50800" cy="4610100"/>
          </a:xfrm>
          <a:custGeom>
            <a:avLst/>
            <a:gdLst/>
            <a:ahLst/>
            <a:cxnLst/>
            <a:rect l="l" t="t" r="r" b="b"/>
            <a:pathLst>
              <a:path w="50800" h="4610100">
                <a:moveTo>
                  <a:pt x="50800" y="0"/>
                </a:moveTo>
                <a:lnTo>
                  <a:pt x="50800" y="0"/>
                </a:lnTo>
                <a:lnTo>
                  <a:pt x="50800" y="4610100"/>
                </a:lnTo>
                <a:lnTo>
                  <a:pt x="50800" y="4610100"/>
                </a:lnTo>
                <a:cubicBezTo>
                  <a:pt x="22763" y="4610100"/>
                  <a:pt x="0" y="4587337"/>
                  <a:pt x="0" y="45593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5"/>
          <p:cNvSpPr/>
          <p:nvPr/>
        </p:nvSpPr>
        <p:spPr>
          <a:xfrm>
            <a:off x="8128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Shape 6"/>
          <p:cNvSpPr/>
          <p:nvPr/>
        </p:nvSpPr>
        <p:spPr>
          <a:xfrm>
            <a:off x="990600" y="2108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0" y="208161"/>
                </a:moveTo>
                <a:lnTo>
                  <a:pt x="0" y="54322"/>
                </a:lnTo>
                <a:cubicBezTo>
                  <a:pt x="0" y="42813"/>
                  <a:pt x="11956" y="35173"/>
                  <a:pt x="22969" y="38447"/>
                </a:cubicBezTo>
                <a:cubicBezTo>
                  <a:pt x="66477" y="51445"/>
                  <a:pt x="97234" y="41176"/>
                  <a:pt x="128191" y="30857"/>
                </a:cubicBezTo>
                <a:cubicBezTo>
                  <a:pt x="160189" y="20191"/>
                  <a:pt x="192385" y="9475"/>
                  <a:pt x="238968" y="24358"/>
                </a:cubicBezTo>
                <a:cubicBezTo>
                  <a:pt x="248146" y="27285"/>
                  <a:pt x="254000" y="36165"/>
                  <a:pt x="254000" y="45839"/>
                </a:cubicBezTo>
                <a:lnTo>
                  <a:pt x="254000" y="199678"/>
                </a:lnTo>
                <a:cubicBezTo>
                  <a:pt x="254000" y="211187"/>
                  <a:pt x="242044" y="218827"/>
                  <a:pt x="231080" y="215553"/>
                </a:cubicBezTo>
                <a:cubicBezTo>
                  <a:pt x="187573" y="202555"/>
                  <a:pt x="156766" y="212824"/>
                  <a:pt x="125859" y="223143"/>
                </a:cubicBezTo>
                <a:cubicBezTo>
                  <a:pt x="93861" y="233809"/>
                  <a:pt x="61664" y="244525"/>
                  <a:pt x="15081" y="229642"/>
                </a:cubicBezTo>
                <a:cubicBezTo>
                  <a:pt x="5904" y="226715"/>
                  <a:pt x="50" y="217835"/>
                  <a:pt x="50" y="208161"/>
                </a:cubicBezTo>
                <a:close/>
                <a:moveTo>
                  <a:pt x="166688" y="127000"/>
                </a:moveTo>
                <a:cubicBezTo>
                  <a:pt x="166688" y="100707"/>
                  <a:pt x="148927" y="79375"/>
                  <a:pt x="127000" y="79375"/>
                </a:cubicBezTo>
                <a:cubicBezTo>
                  <a:pt x="105073" y="79375"/>
                  <a:pt x="87313" y="100707"/>
                  <a:pt x="87313" y="127000"/>
                </a:cubicBezTo>
                <a:cubicBezTo>
                  <a:pt x="87313" y="153293"/>
                  <a:pt x="105073" y="174625"/>
                  <a:pt x="127000" y="174625"/>
                </a:cubicBezTo>
                <a:cubicBezTo>
                  <a:pt x="148927" y="174625"/>
                  <a:pt x="166688" y="153293"/>
                  <a:pt x="166688" y="127000"/>
                </a:cubicBezTo>
                <a:close/>
                <a:moveTo>
                  <a:pt x="59531" y="205184"/>
                </a:moveTo>
                <a:cubicBezTo>
                  <a:pt x="61714" y="205184"/>
                  <a:pt x="63450" y="203299"/>
                  <a:pt x="63103" y="201166"/>
                </a:cubicBezTo>
                <a:cubicBezTo>
                  <a:pt x="60821" y="187375"/>
                  <a:pt x="49709" y="176609"/>
                  <a:pt x="35719" y="174873"/>
                </a:cubicBezTo>
                <a:cubicBezTo>
                  <a:pt x="33536" y="174625"/>
                  <a:pt x="31750" y="176411"/>
                  <a:pt x="31750" y="178594"/>
                </a:cubicBezTo>
                <a:lnTo>
                  <a:pt x="31750" y="198388"/>
                </a:lnTo>
                <a:cubicBezTo>
                  <a:pt x="31750" y="200174"/>
                  <a:pt x="32941" y="201761"/>
                  <a:pt x="34727" y="202208"/>
                </a:cubicBezTo>
                <a:cubicBezTo>
                  <a:pt x="43607" y="204291"/>
                  <a:pt x="51743" y="205234"/>
                  <a:pt x="59531" y="205234"/>
                </a:cubicBezTo>
                <a:close/>
                <a:moveTo>
                  <a:pt x="217537" y="179834"/>
                </a:moveTo>
                <a:cubicBezTo>
                  <a:pt x="220018" y="180231"/>
                  <a:pt x="222250" y="178346"/>
                  <a:pt x="222250" y="175865"/>
                </a:cubicBezTo>
                <a:lnTo>
                  <a:pt x="222250" y="154732"/>
                </a:lnTo>
                <a:cubicBezTo>
                  <a:pt x="222250" y="152549"/>
                  <a:pt x="220464" y="150713"/>
                  <a:pt x="218281" y="151011"/>
                </a:cubicBezTo>
                <a:cubicBezTo>
                  <a:pt x="205780" y="152549"/>
                  <a:pt x="195511" y="161379"/>
                  <a:pt x="191889" y="173137"/>
                </a:cubicBezTo>
                <a:cubicBezTo>
                  <a:pt x="191195" y="175468"/>
                  <a:pt x="193030" y="177651"/>
                  <a:pt x="195461" y="177701"/>
                </a:cubicBezTo>
                <a:cubicBezTo>
                  <a:pt x="202505" y="177899"/>
                  <a:pt x="209848" y="178544"/>
                  <a:pt x="217488" y="179834"/>
                </a:cubicBezTo>
                <a:close/>
                <a:moveTo>
                  <a:pt x="222250" y="75406"/>
                </a:moveTo>
                <a:lnTo>
                  <a:pt x="222250" y="55612"/>
                </a:lnTo>
                <a:cubicBezTo>
                  <a:pt x="222250" y="53826"/>
                  <a:pt x="221010" y="52239"/>
                  <a:pt x="219273" y="51792"/>
                </a:cubicBezTo>
                <a:cubicBezTo>
                  <a:pt x="210393" y="49709"/>
                  <a:pt x="202257" y="48766"/>
                  <a:pt x="194469" y="48766"/>
                </a:cubicBezTo>
                <a:cubicBezTo>
                  <a:pt x="192286" y="48766"/>
                  <a:pt x="190550" y="50651"/>
                  <a:pt x="190897" y="52784"/>
                </a:cubicBezTo>
                <a:cubicBezTo>
                  <a:pt x="193179" y="66576"/>
                  <a:pt x="204291" y="77341"/>
                  <a:pt x="218281" y="79077"/>
                </a:cubicBezTo>
                <a:cubicBezTo>
                  <a:pt x="220464" y="79325"/>
                  <a:pt x="222250" y="77539"/>
                  <a:pt x="222250" y="75357"/>
                </a:cubicBezTo>
                <a:close/>
                <a:moveTo>
                  <a:pt x="62111" y="80814"/>
                </a:moveTo>
                <a:cubicBezTo>
                  <a:pt x="62805" y="78482"/>
                  <a:pt x="60970" y="76299"/>
                  <a:pt x="58539" y="76250"/>
                </a:cubicBezTo>
                <a:cubicBezTo>
                  <a:pt x="51495" y="76051"/>
                  <a:pt x="44152" y="75406"/>
                  <a:pt x="36513" y="74116"/>
                </a:cubicBezTo>
                <a:cubicBezTo>
                  <a:pt x="34032" y="73720"/>
                  <a:pt x="31800" y="75605"/>
                  <a:pt x="31800" y="78085"/>
                </a:cubicBezTo>
                <a:lnTo>
                  <a:pt x="31750" y="99219"/>
                </a:lnTo>
                <a:cubicBezTo>
                  <a:pt x="31750" y="101402"/>
                  <a:pt x="33536" y="103237"/>
                  <a:pt x="35719" y="102939"/>
                </a:cubicBezTo>
                <a:cubicBezTo>
                  <a:pt x="48220" y="101402"/>
                  <a:pt x="58489" y="92571"/>
                  <a:pt x="62111" y="80814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1574800" y="2038350"/>
            <a:ext cx="23495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高昂的人事成本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12800" y="2743200"/>
            <a:ext cx="7073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兩間店皆受限於</a:t>
            </a: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高昂的人事費用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，成為營運成本中最沉重的負擔。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12800" y="3314700"/>
            <a:ext cx="6959600" cy="1193800"/>
          </a:xfrm>
          <a:custGeom>
            <a:avLst/>
            <a:gdLst/>
            <a:ahLst/>
            <a:cxnLst/>
            <a:rect l="l" t="t" r="r" b="b"/>
            <a:pathLst>
              <a:path w="6959600" h="1193800">
                <a:moveTo>
                  <a:pt x="101604" y="0"/>
                </a:moveTo>
                <a:lnTo>
                  <a:pt x="6857996" y="0"/>
                </a:lnTo>
                <a:cubicBezTo>
                  <a:pt x="6914110" y="0"/>
                  <a:pt x="6959600" y="45490"/>
                  <a:pt x="6959600" y="101604"/>
                </a:cubicBezTo>
                <a:lnTo>
                  <a:pt x="6959600" y="1092196"/>
                </a:lnTo>
                <a:cubicBezTo>
                  <a:pt x="6959600" y="1148310"/>
                  <a:pt x="6914110" y="1193800"/>
                  <a:pt x="6857996" y="1193800"/>
                </a:cubicBezTo>
                <a:lnTo>
                  <a:pt x="101604" y="1193800"/>
                </a:lnTo>
                <a:cubicBezTo>
                  <a:pt x="45490" y="1193800"/>
                  <a:pt x="0" y="1148310"/>
                  <a:pt x="0" y="10921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Shape 10"/>
          <p:cNvSpPr/>
          <p:nvPr/>
        </p:nvSpPr>
        <p:spPr>
          <a:xfrm>
            <a:off x="1041400" y="35941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2184" y="28694"/>
                </a:moveTo>
                <a:cubicBezTo>
                  <a:pt x="14923" y="19209"/>
                  <a:pt x="23614" y="12700"/>
                  <a:pt x="33496" y="12700"/>
                </a:cubicBezTo>
                <a:lnTo>
                  <a:pt x="170021" y="12700"/>
                </a:lnTo>
                <a:cubicBezTo>
                  <a:pt x="179903" y="12700"/>
                  <a:pt x="188595" y="19209"/>
                  <a:pt x="191373" y="28694"/>
                </a:cubicBezTo>
                <a:lnTo>
                  <a:pt x="200660" y="60523"/>
                </a:lnTo>
                <a:cubicBezTo>
                  <a:pt x="205740" y="77867"/>
                  <a:pt x="192683" y="95250"/>
                  <a:pt x="174625" y="95250"/>
                </a:cubicBezTo>
                <a:cubicBezTo>
                  <a:pt x="164187" y="95250"/>
                  <a:pt x="155019" y="89337"/>
                  <a:pt x="150495" y="80526"/>
                </a:cubicBezTo>
                <a:cubicBezTo>
                  <a:pt x="145891" y="89218"/>
                  <a:pt x="136763" y="95250"/>
                  <a:pt x="126127" y="95250"/>
                </a:cubicBezTo>
                <a:cubicBezTo>
                  <a:pt x="115570" y="95250"/>
                  <a:pt x="106402" y="89297"/>
                  <a:pt x="101798" y="80566"/>
                </a:cubicBezTo>
                <a:cubicBezTo>
                  <a:pt x="97195" y="89297"/>
                  <a:pt x="88027" y="95250"/>
                  <a:pt x="77470" y="95250"/>
                </a:cubicBezTo>
                <a:cubicBezTo>
                  <a:pt x="66834" y="95250"/>
                  <a:pt x="57706" y="89257"/>
                  <a:pt x="53102" y="80526"/>
                </a:cubicBezTo>
                <a:cubicBezTo>
                  <a:pt x="48577" y="89297"/>
                  <a:pt x="39410" y="95250"/>
                  <a:pt x="28972" y="95250"/>
                </a:cubicBezTo>
                <a:cubicBezTo>
                  <a:pt x="10874" y="95250"/>
                  <a:pt x="-2143" y="77907"/>
                  <a:pt x="2937" y="60523"/>
                </a:cubicBezTo>
                <a:lnTo>
                  <a:pt x="12184" y="28694"/>
                </a:lnTo>
                <a:close/>
                <a:moveTo>
                  <a:pt x="38259" y="139700"/>
                </a:moveTo>
                <a:lnTo>
                  <a:pt x="165259" y="139700"/>
                </a:lnTo>
                <a:lnTo>
                  <a:pt x="165259" y="113348"/>
                </a:lnTo>
                <a:cubicBezTo>
                  <a:pt x="168275" y="113983"/>
                  <a:pt x="171410" y="114300"/>
                  <a:pt x="174585" y="114300"/>
                </a:cubicBezTo>
                <a:cubicBezTo>
                  <a:pt x="180261" y="114300"/>
                  <a:pt x="185698" y="113268"/>
                  <a:pt x="190659" y="111443"/>
                </a:cubicBezTo>
                <a:lnTo>
                  <a:pt x="190659" y="171450"/>
                </a:lnTo>
                <a:cubicBezTo>
                  <a:pt x="190659" y="181967"/>
                  <a:pt x="182126" y="190500"/>
                  <a:pt x="171609" y="190500"/>
                </a:cubicBezTo>
                <a:lnTo>
                  <a:pt x="31909" y="190500"/>
                </a:lnTo>
                <a:cubicBezTo>
                  <a:pt x="21392" y="190500"/>
                  <a:pt x="12859" y="181967"/>
                  <a:pt x="12859" y="171450"/>
                </a:cubicBezTo>
                <a:lnTo>
                  <a:pt x="12859" y="111443"/>
                </a:lnTo>
                <a:cubicBezTo>
                  <a:pt x="17820" y="113268"/>
                  <a:pt x="23217" y="114300"/>
                  <a:pt x="28932" y="114300"/>
                </a:cubicBezTo>
                <a:cubicBezTo>
                  <a:pt x="32147" y="114300"/>
                  <a:pt x="35242" y="113983"/>
                  <a:pt x="38259" y="113348"/>
                </a:cubicBezTo>
                <a:lnTo>
                  <a:pt x="38259" y="13970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3" name="Text 11"/>
          <p:cNvSpPr/>
          <p:nvPr/>
        </p:nvSpPr>
        <p:spPr>
          <a:xfrm>
            <a:off x="1422400" y="3517900"/>
            <a:ext cx="825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老地方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016000" y="3975100"/>
            <a:ext cx="66548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因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人力短缺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，需要支付更高的薪資才能吸引員工，但仍難找到合適人選。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812800" y="4508500"/>
            <a:ext cx="6959600" cy="1524000"/>
          </a:xfrm>
          <a:custGeom>
            <a:avLst/>
            <a:gdLst/>
            <a:ahLst/>
            <a:cxnLst/>
            <a:rect l="l" t="t" r="r" b="b"/>
            <a:pathLst>
              <a:path w="6959600" h="1524000">
                <a:moveTo>
                  <a:pt x="101605" y="0"/>
                </a:moveTo>
                <a:lnTo>
                  <a:pt x="6857995" y="0"/>
                </a:lnTo>
                <a:cubicBezTo>
                  <a:pt x="6914110" y="0"/>
                  <a:pt x="6959600" y="45490"/>
                  <a:pt x="6959600" y="101605"/>
                </a:cubicBezTo>
                <a:lnTo>
                  <a:pt x="6959600" y="1422395"/>
                </a:lnTo>
                <a:cubicBezTo>
                  <a:pt x="6959600" y="1478510"/>
                  <a:pt x="6914110" y="1524000"/>
                  <a:pt x="68579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6" name="Shape 14"/>
          <p:cNvSpPr/>
          <p:nvPr/>
        </p:nvSpPr>
        <p:spPr>
          <a:xfrm>
            <a:off x="1066800" y="47879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6350" y="25400"/>
                </a:moveTo>
                <a:cubicBezTo>
                  <a:pt x="6350" y="11390"/>
                  <a:pt x="17740" y="0"/>
                  <a:pt x="31750" y="0"/>
                </a:cubicBezTo>
                <a:lnTo>
                  <a:pt x="120650" y="0"/>
                </a:lnTo>
                <a:cubicBezTo>
                  <a:pt x="134660" y="0"/>
                  <a:pt x="146050" y="11390"/>
                  <a:pt x="146050" y="25400"/>
                </a:cubicBezTo>
                <a:lnTo>
                  <a:pt x="146050" y="177800"/>
                </a:lnTo>
                <a:cubicBezTo>
                  <a:pt x="146050" y="191810"/>
                  <a:pt x="134660" y="203200"/>
                  <a:pt x="120650" y="203200"/>
                </a:cubicBezTo>
                <a:lnTo>
                  <a:pt x="31750" y="203200"/>
                </a:lnTo>
                <a:cubicBezTo>
                  <a:pt x="17740" y="203200"/>
                  <a:pt x="6350" y="191810"/>
                  <a:pt x="6350" y="177800"/>
                </a:cubicBezTo>
                <a:lnTo>
                  <a:pt x="6350" y="25400"/>
                </a:lnTo>
                <a:close/>
                <a:moveTo>
                  <a:pt x="31750" y="25400"/>
                </a:moveTo>
                <a:lnTo>
                  <a:pt x="31750" y="146050"/>
                </a:lnTo>
                <a:lnTo>
                  <a:pt x="120650" y="146050"/>
                </a:lnTo>
                <a:lnTo>
                  <a:pt x="120650" y="25400"/>
                </a:lnTo>
                <a:lnTo>
                  <a:pt x="31750" y="25400"/>
                </a:lnTo>
                <a:close/>
                <a:moveTo>
                  <a:pt x="76200" y="187325"/>
                </a:moveTo>
                <a:cubicBezTo>
                  <a:pt x="83225" y="187325"/>
                  <a:pt x="88900" y="181650"/>
                  <a:pt x="88900" y="174625"/>
                </a:cubicBezTo>
                <a:cubicBezTo>
                  <a:pt x="88900" y="167600"/>
                  <a:pt x="83225" y="161925"/>
                  <a:pt x="76200" y="161925"/>
                </a:cubicBezTo>
                <a:cubicBezTo>
                  <a:pt x="69175" y="161925"/>
                  <a:pt x="63500" y="167600"/>
                  <a:pt x="63500" y="174625"/>
                </a:cubicBezTo>
                <a:cubicBezTo>
                  <a:pt x="63500" y="181650"/>
                  <a:pt x="69175" y="187325"/>
                  <a:pt x="76200" y="187325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7" name="Text 15"/>
          <p:cNvSpPr/>
          <p:nvPr/>
        </p:nvSpPr>
        <p:spPr>
          <a:xfrm>
            <a:off x="1422400" y="4711700"/>
            <a:ext cx="584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屏技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16000" y="5168900"/>
            <a:ext cx="66548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因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單量大需配置更多人力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，但效率未隨之提升，導致成本效益比（CP值）低。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14350" y="6496050"/>
            <a:ext cx="7505700" cy="1155700"/>
          </a:xfrm>
          <a:custGeom>
            <a:avLst/>
            <a:gdLst/>
            <a:ahLst/>
            <a:cxnLst/>
            <a:rect l="l" t="t" r="r" b="b"/>
            <a:pathLst>
              <a:path w="7505700" h="1155700">
                <a:moveTo>
                  <a:pt x="101598" y="0"/>
                </a:moveTo>
                <a:lnTo>
                  <a:pt x="7404102" y="0"/>
                </a:lnTo>
                <a:cubicBezTo>
                  <a:pt x="7460213" y="0"/>
                  <a:pt x="7505700" y="45487"/>
                  <a:pt x="7505700" y="101598"/>
                </a:cubicBezTo>
                <a:lnTo>
                  <a:pt x="7505700" y="1054102"/>
                </a:lnTo>
                <a:cubicBezTo>
                  <a:pt x="7505700" y="1110213"/>
                  <a:pt x="7460213" y="1155700"/>
                  <a:pt x="7404102" y="1155700"/>
                </a:cubicBezTo>
                <a:lnTo>
                  <a:pt x="101598" y="1155700"/>
                </a:lnTo>
                <a:cubicBezTo>
                  <a:pt x="45487" y="1155700"/>
                  <a:pt x="0" y="1110213"/>
                  <a:pt x="0" y="1054102"/>
                </a:cubicBezTo>
                <a:lnTo>
                  <a:pt x="0" y="101598"/>
                </a:lnTo>
                <a:cubicBezTo>
                  <a:pt x="0" y="45524"/>
                  <a:pt x="45524" y="0"/>
                  <a:pt x="101598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12700">
            <a:solidFill>
              <a:srgbClr val="D4A37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" name="Shape 18"/>
          <p:cNvSpPr/>
          <p:nvPr/>
        </p:nvSpPr>
        <p:spPr>
          <a:xfrm>
            <a:off x="755650" y="69469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31750" y="31750"/>
                </a:moveTo>
                <a:cubicBezTo>
                  <a:pt x="31750" y="22969"/>
                  <a:pt x="24656" y="15875"/>
                  <a:pt x="15875" y="15875"/>
                </a:cubicBezTo>
                <a:cubicBezTo>
                  <a:pt x="7094" y="15875"/>
                  <a:pt x="0" y="22969"/>
                  <a:pt x="0" y="31750"/>
                </a:cubicBezTo>
                <a:lnTo>
                  <a:pt x="0" y="198438"/>
                </a:lnTo>
                <a:cubicBezTo>
                  <a:pt x="0" y="220365"/>
                  <a:pt x="17760" y="238125"/>
                  <a:pt x="39688" y="238125"/>
                </a:cubicBezTo>
                <a:lnTo>
                  <a:pt x="238125" y="238125"/>
                </a:lnTo>
                <a:cubicBezTo>
                  <a:pt x="246906" y="238125"/>
                  <a:pt x="254000" y="231031"/>
                  <a:pt x="254000" y="222250"/>
                </a:cubicBezTo>
                <a:cubicBezTo>
                  <a:pt x="254000" y="213469"/>
                  <a:pt x="246906" y="206375"/>
                  <a:pt x="238125" y="206375"/>
                </a:cubicBezTo>
                <a:lnTo>
                  <a:pt x="39688" y="206375"/>
                </a:lnTo>
                <a:cubicBezTo>
                  <a:pt x="35322" y="206375"/>
                  <a:pt x="31750" y="202803"/>
                  <a:pt x="31750" y="198438"/>
                </a:cubicBezTo>
                <a:lnTo>
                  <a:pt x="31750" y="31750"/>
                </a:lnTo>
                <a:close/>
                <a:moveTo>
                  <a:pt x="233462" y="74712"/>
                </a:moveTo>
                <a:cubicBezTo>
                  <a:pt x="239663" y="68511"/>
                  <a:pt x="239663" y="58440"/>
                  <a:pt x="233462" y="52239"/>
                </a:cubicBezTo>
                <a:cubicBezTo>
                  <a:pt x="227261" y="46037"/>
                  <a:pt x="217190" y="46037"/>
                  <a:pt x="210989" y="52239"/>
                </a:cubicBezTo>
                <a:lnTo>
                  <a:pt x="158750" y="104527"/>
                </a:lnTo>
                <a:lnTo>
                  <a:pt x="130274" y="76101"/>
                </a:lnTo>
                <a:cubicBezTo>
                  <a:pt x="124073" y="69900"/>
                  <a:pt x="114002" y="69900"/>
                  <a:pt x="107801" y="76101"/>
                </a:cubicBezTo>
                <a:lnTo>
                  <a:pt x="60176" y="123726"/>
                </a:lnTo>
                <a:cubicBezTo>
                  <a:pt x="53975" y="129927"/>
                  <a:pt x="53975" y="139998"/>
                  <a:pt x="60176" y="146199"/>
                </a:cubicBezTo>
                <a:cubicBezTo>
                  <a:pt x="66377" y="152400"/>
                  <a:pt x="76448" y="152400"/>
                  <a:pt x="82649" y="146199"/>
                </a:cubicBezTo>
                <a:lnTo>
                  <a:pt x="119063" y="109786"/>
                </a:lnTo>
                <a:lnTo>
                  <a:pt x="147538" y="138261"/>
                </a:lnTo>
                <a:cubicBezTo>
                  <a:pt x="153739" y="144463"/>
                  <a:pt x="163810" y="144463"/>
                  <a:pt x="170011" y="138261"/>
                </a:cubicBezTo>
                <a:lnTo>
                  <a:pt x="233511" y="74761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1" name="Text 19"/>
          <p:cNvSpPr/>
          <p:nvPr/>
        </p:nvSpPr>
        <p:spPr>
          <a:xfrm>
            <a:off x="1193800" y="6705600"/>
            <a:ext cx="520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成本效益分析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193800" y="7112000"/>
            <a:ext cx="51943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人事成本佔總營收比例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超過30%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，遠高於業界平均水平。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8229600" y="1676400"/>
            <a:ext cx="7518400" cy="5384800"/>
          </a:xfrm>
          <a:custGeom>
            <a:avLst/>
            <a:gdLst/>
            <a:ahLst/>
            <a:cxnLst/>
            <a:rect l="l" t="t" r="r" b="b"/>
            <a:pathLst>
              <a:path w="7518400" h="5384800">
                <a:moveTo>
                  <a:pt x="101611" y="0"/>
                </a:moveTo>
                <a:lnTo>
                  <a:pt x="7416789" y="0"/>
                </a:lnTo>
                <a:cubicBezTo>
                  <a:pt x="7472907" y="0"/>
                  <a:pt x="7518400" y="45493"/>
                  <a:pt x="7518400" y="101611"/>
                </a:cubicBezTo>
                <a:lnTo>
                  <a:pt x="7518400" y="5283189"/>
                </a:lnTo>
                <a:cubicBezTo>
                  <a:pt x="7518400" y="5339307"/>
                  <a:pt x="7472907" y="5384800"/>
                  <a:pt x="7416789" y="5384800"/>
                </a:cubicBezTo>
                <a:lnTo>
                  <a:pt x="101611" y="5384800"/>
                </a:lnTo>
                <a:cubicBezTo>
                  <a:pt x="45493" y="5384800"/>
                  <a:pt x="0" y="5339307"/>
                  <a:pt x="0" y="52831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4" name="Shape 22"/>
          <p:cNvSpPr/>
          <p:nvPr/>
        </p:nvSpPr>
        <p:spPr>
          <a:xfrm>
            <a:off x="84836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5" name="Shape 23"/>
          <p:cNvSpPr/>
          <p:nvPr/>
        </p:nvSpPr>
        <p:spPr>
          <a:xfrm>
            <a:off x="8661400" y="2108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44066" y="9823"/>
                </a:moveTo>
                <a:cubicBezTo>
                  <a:pt x="146546" y="3870"/>
                  <a:pt x="152350" y="0"/>
                  <a:pt x="158750" y="0"/>
                </a:cubicBezTo>
                <a:lnTo>
                  <a:pt x="238125" y="0"/>
                </a:lnTo>
                <a:cubicBezTo>
                  <a:pt x="246906" y="0"/>
                  <a:pt x="254000" y="7094"/>
                  <a:pt x="254000" y="15875"/>
                </a:cubicBezTo>
                <a:lnTo>
                  <a:pt x="254000" y="95250"/>
                </a:lnTo>
                <a:cubicBezTo>
                  <a:pt x="254000" y="101650"/>
                  <a:pt x="250130" y="107454"/>
                  <a:pt x="244177" y="109934"/>
                </a:cubicBezTo>
                <a:cubicBezTo>
                  <a:pt x="238224" y="112415"/>
                  <a:pt x="231428" y="111026"/>
                  <a:pt x="226864" y="106511"/>
                </a:cubicBezTo>
                <a:lnTo>
                  <a:pt x="198438" y="78036"/>
                </a:lnTo>
                <a:lnTo>
                  <a:pt x="122337" y="154087"/>
                </a:lnTo>
                <a:cubicBezTo>
                  <a:pt x="116136" y="160288"/>
                  <a:pt x="106065" y="160288"/>
                  <a:pt x="99864" y="154087"/>
                </a:cubicBezTo>
                <a:cubicBezTo>
                  <a:pt x="93663" y="147886"/>
                  <a:pt x="93663" y="137815"/>
                  <a:pt x="99864" y="131614"/>
                </a:cubicBezTo>
                <a:lnTo>
                  <a:pt x="175964" y="55563"/>
                </a:lnTo>
                <a:lnTo>
                  <a:pt x="147538" y="27087"/>
                </a:lnTo>
                <a:cubicBezTo>
                  <a:pt x="142974" y="22523"/>
                  <a:pt x="141635" y="15726"/>
                  <a:pt x="144115" y="9773"/>
                </a:cubicBezTo>
                <a:close/>
                <a:moveTo>
                  <a:pt x="0" y="87313"/>
                </a:moveTo>
                <a:cubicBezTo>
                  <a:pt x="0" y="65385"/>
                  <a:pt x="17760" y="47625"/>
                  <a:pt x="39688" y="47625"/>
                </a:cubicBezTo>
                <a:lnTo>
                  <a:pt x="79375" y="47625"/>
                </a:lnTo>
                <a:cubicBezTo>
                  <a:pt x="88156" y="47625"/>
                  <a:pt x="95250" y="54719"/>
                  <a:pt x="95250" y="63500"/>
                </a:cubicBezTo>
                <a:cubicBezTo>
                  <a:pt x="95250" y="72281"/>
                  <a:pt x="88156" y="79375"/>
                  <a:pt x="79375" y="79375"/>
                </a:cubicBezTo>
                <a:lnTo>
                  <a:pt x="39688" y="79375"/>
                </a:lnTo>
                <a:cubicBezTo>
                  <a:pt x="35322" y="79375"/>
                  <a:pt x="31750" y="82947"/>
                  <a:pt x="31750" y="87313"/>
                </a:cubicBezTo>
                <a:lnTo>
                  <a:pt x="31750" y="214313"/>
                </a:lnTo>
                <a:cubicBezTo>
                  <a:pt x="31750" y="218678"/>
                  <a:pt x="35322" y="222250"/>
                  <a:pt x="39688" y="222250"/>
                </a:cubicBezTo>
                <a:lnTo>
                  <a:pt x="166688" y="222250"/>
                </a:lnTo>
                <a:cubicBezTo>
                  <a:pt x="171053" y="222250"/>
                  <a:pt x="174625" y="218678"/>
                  <a:pt x="174625" y="214313"/>
                </a:cubicBezTo>
                <a:lnTo>
                  <a:pt x="174625" y="174625"/>
                </a:lnTo>
                <a:cubicBezTo>
                  <a:pt x="174625" y="165844"/>
                  <a:pt x="181719" y="158750"/>
                  <a:pt x="190500" y="158750"/>
                </a:cubicBezTo>
                <a:cubicBezTo>
                  <a:pt x="199281" y="158750"/>
                  <a:pt x="206375" y="165844"/>
                  <a:pt x="206375" y="174625"/>
                </a:cubicBezTo>
                <a:lnTo>
                  <a:pt x="206375" y="214313"/>
                </a:lnTo>
                <a:cubicBezTo>
                  <a:pt x="206375" y="236240"/>
                  <a:pt x="188615" y="254000"/>
                  <a:pt x="166688" y="254000"/>
                </a:cubicBezTo>
                <a:lnTo>
                  <a:pt x="39688" y="254000"/>
                </a:lnTo>
                <a:cubicBezTo>
                  <a:pt x="17760" y="254000"/>
                  <a:pt x="0" y="236240"/>
                  <a:pt x="0" y="214313"/>
                </a:cubicBezTo>
                <a:lnTo>
                  <a:pt x="0" y="87313"/>
                </a:ln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6" name="Text 24"/>
          <p:cNvSpPr/>
          <p:nvPr/>
        </p:nvSpPr>
        <p:spPr>
          <a:xfrm>
            <a:off x="9245600" y="2038350"/>
            <a:ext cx="20320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外部成本壓力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8483600" y="2743200"/>
            <a:ext cx="71247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物價上漲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導致直接成本與間接成本同步上升，形成雙重夾擊。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8509000" y="3314700"/>
            <a:ext cx="50800" cy="1600200"/>
          </a:xfrm>
          <a:custGeom>
            <a:avLst/>
            <a:gdLst/>
            <a:ahLst/>
            <a:cxnLst/>
            <a:rect l="l" t="t" r="r" b="b"/>
            <a:pathLst>
              <a:path w="50800" h="1600200">
                <a:moveTo>
                  <a:pt x="0" y="0"/>
                </a:moveTo>
                <a:lnTo>
                  <a:pt x="50800" y="0"/>
                </a:lnTo>
                <a:lnTo>
                  <a:pt x="508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9" name="Text 27"/>
          <p:cNvSpPr/>
          <p:nvPr/>
        </p:nvSpPr>
        <p:spPr>
          <a:xfrm>
            <a:off x="8737600" y="3314700"/>
            <a:ext cx="6870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直接成本壓力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8737600" y="3771900"/>
            <a:ext cx="6858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食材、原料價格持續上漲，但售價不敢輕易調整，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利潤空間被壓縮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8737600" y="4381500"/>
            <a:ext cx="6032500" cy="101600"/>
          </a:xfrm>
          <a:custGeom>
            <a:avLst/>
            <a:gdLst/>
            <a:ahLst/>
            <a:cxnLst/>
            <a:rect l="l" t="t" r="r" b="b"/>
            <a:pathLst>
              <a:path w="6032500" h="101600">
                <a:moveTo>
                  <a:pt x="50800" y="0"/>
                </a:moveTo>
                <a:lnTo>
                  <a:pt x="5981700" y="0"/>
                </a:lnTo>
                <a:cubicBezTo>
                  <a:pt x="6009737" y="0"/>
                  <a:pt x="6032500" y="22763"/>
                  <a:pt x="6032500" y="50800"/>
                </a:cubicBezTo>
                <a:lnTo>
                  <a:pt x="6032500" y="50800"/>
                </a:lnTo>
                <a:cubicBezTo>
                  <a:pt x="6032500" y="78837"/>
                  <a:pt x="6009737" y="101600"/>
                  <a:pt x="59817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2" name="Shape 30"/>
          <p:cNvSpPr/>
          <p:nvPr/>
        </p:nvSpPr>
        <p:spPr>
          <a:xfrm>
            <a:off x="8737600" y="4381500"/>
            <a:ext cx="4521200" cy="101600"/>
          </a:xfrm>
          <a:custGeom>
            <a:avLst/>
            <a:gdLst/>
            <a:ahLst/>
            <a:cxnLst/>
            <a:rect l="l" t="t" r="r" b="b"/>
            <a:pathLst>
              <a:path w="4521200" h="101600">
                <a:moveTo>
                  <a:pt x="50800" y="0"/>
                </a:moveTo>
                <a:lnTo>
                  <a:pt x="4470400" y="0"/>
                </a:lnTo>
                <a:cubicBezTo>
                  <a:pt x="4498437" y="0"/>
                  <a:pt x="4521200" y="22763"/>
                  <a:pt x="4521200" y="50800"/>
                </a:cubicBezTo>
                <a:lnTo>
                  <a:pt x="4521200" y="50800"/>
                </a:lnTo>
                <a:cubicBezTo>
                  <a:pt x="4521200" y="78837"/>
                  <a:pt x="4498437" y="101600"/>
                  <a:pt x="44704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3" name="Text 31"/>
          <p:cNvSpPr/>
          <p:nvPr/>
        </p:nvSpPr>
        <p:spPr>
          <a:xfrm>
            <a:off x="14917142" y="4254500"/>
            <a:ext cx="68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+15%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8737600" y="4660900"/>
            <a:ext cx="6845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近三年食材成本漲幅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8509000" y="5118100"/>
            <a:ext cx="50800" cy="1600200"/>
          </a:xfrm>
          <a:custGeom>
            <a:avLst/>
            <a:gdLst/>
            <a:ahLst/>
            <a:cxnLst/>
            <a:rect l="l" t="t" r="r" b="b"/>
            <a:pathLst>
              <a:path w="50800" h="1600200">
                <a:moveTo>
                  <a:pt x="0" y="0"/>
                </a:moveTo>
                <a:lnTo>
                  <a:pt x="50800" y="0"/>
                </a:lnTo>
                <a:lnTo>
                  <a:pt x="508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" name="Text 34"/>
          <p:cNvSpPr/>
          <p:nvPr/>
        </p:nvSpPr>
        <p:spPr>
          <a:xfrm>
            <a:off x="8737600" y="5118100"/>
            <a:ext cx="6870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間接成本壓力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8737600" y="5575300"/>
            <a:ext cx="6858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水電、房租、雜支等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固定成本不斷增加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，難以有效管控。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8737600" y="6184900"/>
            <a:ext cx="6019800" cy="101600"/>
          </a:xfrm>
          <a:custGeom>
            <a:avLst/>
            <a:gdLst/>
            <a:ahLst/>
            <a:cxnLst/>
            <a:rect l="l" t="t" r="r" b="b"/>
            <a:pathLst>
              <a:path w="6019800" h="101600">
                <a:moveTo>
                  <a:pt x="50800" y="0"/>
                </a:moveTo>
                <a:lnTo>
                  <a:pt x="5969000" y="0"/>
                </a:lnTo>
                <a:cubicBezTo>
                  <a:pt x="5997037" y="0"/>
                  <a:pt x="6019800" y="22763"/>
                  <a:pt x="6019800" y="50800"/>
                </a:cubicBezTo>
                <a:lnTo>
                  <a:pt x="6019800" y="50800"/>
                </a:lnTo>
                <a:cubicBezTo>
                  <a:pt x="6019800" y="78837"/>
                  <a:pt x="5997037" y="101600"/>
                  <a:pt x="59690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9" name="Shape 37"/>
          <p:cNvSpPr/>
          <p:nvPr/>
        </p:nvSpPr>
        <p:spPr>
          <a:xfrm>
            <a:off x="8737600" y="6184900"/>
            <a:ext cx="3606800" cy="101600"/>
          </a:xfrm>
          <a:custGeom>
            <a:avLst/>
            <a:gdLst/>
            <a:ahLst/>
            <a:cxnLst/>
            <a:rect l="l" t="t" r="r" b="b"/>
            <a:pathLst>
              <a:path w="3606800" h="101600">
                <a:moveTo>
                  <a:pt x="50800" y="0"/>
                </a:moveTo>
                <a:lnTo>
                  <a:pt x="3556000" y="0"/>
                </a:lnTo>
                <a:cubicBezTo>
                  <a:pt x="3584037" y="0"/>
                  <a:pt x="3606800" y="22763"/>
                  <a:pt x="3606800" y="50800"/>
                </a:cubicBezTo>
                <a:lnTo>
                  <a:pt x="3606800" y="50800"/>
                </a:lnTo>
                <a:cubicBezTo>
                  <a:pt x="3606800" y="78837"/>
                  <a:pt x="3584037" y="101600"/>
                  <a:pt x="35560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0" name="Text 38"/>
          <p:cNvSpPr/>
          <p:nvPr/>
        </p:nvSpPr>
        <p:spPr>
          <a:xfrm>
            <a:off x="14910197" y="6057900"/>
            <a:ext cx="698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+10%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737600" y="6464300"/>
            <a:ext cx="6845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近三年營運成本漲幅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229600" y="7264400"/>
            <a:ext cx="7518400" cy="1371600"/>
          </a:xfrm>
          <a:custGeom>
            <a:avLst/>
            <a:gdLst/>
            <a:ahLst/>
            <a:cxnLst/>
            <a:rect l="l" t="t" r="r" b="b"/>
            <a:pathLst>
              <a:path w="7518400" h="1371600">
                <a:moveTo>
                  <a:pt x="101594" y="0"/>
                </a:moveTo>
                <a:lnTo>
                  <a:pt x="7416806" y="0"/>
                </a:lnTo>
                <a:cubicBezTo>
                  <a:pt x="7472915" y="0"/>
                  <a:pt x="7518400" y="45485"/>
                  <a:pt x="7518400" y="101594"/>
                </a:cubicBezTo>
                <a:lnTo>
                  <a:pt x="7518400" y="1270006"/>
                </a:lnTo>
                <a:cubicBezTo>
                  <a:pt x="7518400" y="1326115"/>
                  <a:pt x="7472915" y="1371600"/>
                  <a:pt x="74168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3" name="Text 41"/>
          <p:cNvSpPr/>
          <p:nvPr/>
        </p:nvSpPr>
        <p:spPr>
          <a:xfrm>
            <a:off x="8375650" y="7467600"/>
            <a:ext cx="7226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成本結構惡性循環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9278938" y="7975600"/>
            <a:ext cx="1041400" cy="457200"/>
          </a:xfrm>
          <a:custGeom>
            <a:avLst/>
            <a:gdLst/>
            <a:ahLst/>
            <a:cxnLst/>
            <a:rect l="l" t="t" r="r" b="b"/>
            <a:pathLst>
              <a:path w="1041400" h="457200">
                <a:moveTo>
                  <a:pt x="50799" y="0"/>
                </a:moveTo>
                <a:lnTo>
                  <a:pt x="990601" y="0"/>
                </a:lnTo>
                <a:cubicBezTo>
                  <a:pt x="1018656" y="0"/>
                  <a:pt x="1041400" y="22744"/>
                  <a:pt x="1041400" y="50799"/>
                </a:cubicBezTo>
                <a:lnTo>
                  <a:pt x="1041400" y="406401"/>
                </a:lnTo>
                <a:cubicBezTo>
                  <a:pt x="1041400" y="434456"/>
                  <a:pt x="1018656" y="457200"/>
                  <a:pt x="9906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5" name="Text 43"/>
          <p:cNvSpPr/>
          <p:nvPr/>
        </p:nvSpPr>
        <p:spPr>
          <a:xfrm>
            <a:off x="9278938" y="7975600"/>
            <a:ext cx="1130300" cy="457200"/>
          </a:xfrm>
          <a:prstGeom prst="rect">
            <a:avLst/>
          </a:prstGeom>
          <a:noFill/>
          <a:ln/>
        </p:spPr>
        <p:txBody>
          <a:bodyPr wrap="square" lIns="152400" tIns="101600" rIns="152400" bIns="10160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成本上升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10441781" y="81153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A8A39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7" name="Shape 45"/>
          <p:cNvSpPr/>
          <p:nvPr/>
        </p:nvSpPr>
        <p:spPr>
          <a:xfrm>
            <a:off x="10740231" y="7975600"/>
            <a:ext cx="1041400" cy="457200"/>
          </a:xfrm>
          <a:custGeom>
            <a:avLst/>
            <a:gdLst/>
            <a:ahLst/>
            <a:cxnLst/>
            <a:rect l="l" t="t" r="r" b="b"/>
            <a:pathLst>
              <a:path w="1041400" h="457200">
                <a:moveTo>
                  <a:pt x="50799" y="0"/>
                </a:moveTo>
                <a:lnTo>
                  <a:pt x="990601" y="0"/>
                </a:lnTo>
                <a:cubicBezTo>
                  <a:pt x="1018656" y="0"/>
                  <a:pt x="1041400" y="22744"/>
                  <a:pt x="1041400" y="50799"/>
                </a:cubicBezTo>
                <a:lnTo>
                  <a:pt x="1041400" y="406401"/>
                </a:lnTo>
                <a:cubicBezTo>
                  <a:pt x="1041400" y="434456"/>
                  <a:pt x="1018656" y="457200"/>
                  <a:pt x="9906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8" name="Text 46"/>
          <p:cNvSpPr/>
          <p:nvPr/>
        </p:nvSpPr>
        <p:spPr>
          <a:xfrm>
            <a:off x="10740231" y="7975600"/>
            <a:ext cx="1130300" cy="457200"/>
          </a:xfrm>
          <a:prstGeom prst="rect">
            <a:avLst/>
          </a:prstGeom>
          <a:noFill/>
          <a:ln/>
        </p:spPr>
        <p:txBody>
          <a:bodyPr wrap="square" lIns="152400" tIns="101600" rIns="152400" bIns="10160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利潤壓縮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11903075" y="81153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A8A39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" name="Shape 48"/>
          <p:cNvSpPr/>
          <p:nvPr/>
        </p:nvSpPr>
        <p:spPr>
          <a:xfrm>
            <a:off x="12201525" y="7975600"/>
            <a:ext cx="1041400" cy="457200"/>
          </a:xfrm>
          <a:custGeom>
            <a:avLst/>
            <a:gdLst/>
            <a:ahLst/>
            <a:cxnLst/>
            <a:rect l="l" t="t" r="r" b="b"/>
            <a:pathLst>
              <a:path w="1041400" h="457200">
                <a:moveTo>
                  <a:pt x="50799" y="0"/>
                </a:moveTo>
                <a:lnTo>
                  <a:pt x="990601" y="0"/>
                </a:lnTo>
                <a:cubicBezTo>
                  <a:pt x="1018656" y="0"/>
                  <a:pt x="1041400" y="22744"/>
                  <a:pt x="1041400" y="50799"/>
                </a:cubicBezTo>
                <a:lnTo>
                  <a:pt x="1041400" y="406401"/>
                </a:lnTo>
                <a:cubicBezTo>
                  <a:pt x="1041400" y="434456"/>
                  <a:pt x="1018656" y="457200"/>
                  <a:pt x="9906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1" name="Text 49"/>
          <p:cNvSpPr/>
          <p:nvPr/>
        </p:nvSpPr>
        <p:spPr>
          <a:xfrm>
            <a:off x="12201525" y="7975600"/>
            <a:ext cx="1130300" cy="457200"/>
          </a:xfrm>
          <a:prstGeom prst="rect">
            <a:avLst/>
          </a:prstGeom>
          <a:noFill/>
          <a:ln/>
        </p:spPr>
        <p:txBody>
          <a:bodyPr wrap="square" lIns="152400" tIns="101600" rIns="152400" bIns="10160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人力短缺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13364369" y="81153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A8A39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3" name="Shape 51"/>
          <p:cNvSpPr/>
          <p:nvPr/>
        </p:nvSpPr>
        <p:spPr>
          <a:xfrm>
            <a:off x="13662819" y="7975600"/>
            <a:ext cx="1041400" cy="457200"/>
          </a:xfrm>
          <a:custGeom>
            <a:avLst/>
            <a:gdLst/>
            <a:ahLst/>
            <a:cxnLst/>
            <a:rect l="l" t="t" r="r" b="b"/>
            <a:pathLst>
              <a:path w="1041400" h="457200">
                <a:moveTo>
                  <a:pt x="50799" y="0"/>
                </a:moveTo>
                <a:lnTo>
                  <a:pt x="990601" y="0"/>
                </a:lnTo>
                <a:cubicBezTo>
                  <a:pt x="1018656" y="0"/>
                  <a:pt x="1041400" y="22744"/>
                  <a:pt x="1041400" y="50799"/>
                </a:cubicBezTo>
                <a:lnTo>
                  <a:pt x="1041400" y="406401"/>
                </a:lnTo>
                <a:cubicBezTo>
                  <a:pt x="1041400" y="434456"/>
                  <a:pt x="1018656" y="457200"/>
                  <a:pt x="9906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" name="Text 52"/>
          <p:cNvSpPr/>
          <p:nvPr/>
        </p:nvSpPr>
        <p:spPr>
          <a:xfrm>
            <a:off x="13662819" y="7975600"/>
            <a:ext cx="1130300" cy="457200"/>
          </a:xfrm>
          <a:prstGeom prst="rect">
            <a:avLst/>
          </a:prstGeom>
          <a:noFill/>
          <a:ln/>
        </p:spPr>
        <p:txBody>
          <a:bodyPr wrap="square" lIns="152400" tIns="101600" rIns="152400" bIns="10160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效率降低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8000" y="762000"/>
            <a:ext cx="101600" cy="609600"/>
          </a:xfrm>
          <a:custGeom>
            <a:avLst/>
            <a:gdLst/>
            <a:ahLst/>
            <a:cxnLst/>
            <a:rect l="l" t="t" r="r" b="b"/>
            <a:pathLst>
              <a:path w="101600" h="609600">
                <a:moveTo>
                  <a:pt x="0" y="0"/>
                </a:moveTo>
                <a:lnTo>
                  <a:pt x="101600" y="0"/>
                </a:lnTo>
                <a:lnTo>
                  <a:pt x="101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Text 1"/>
          <p:cNvSpPr/>
          <p:nvPr/>
        </p:nvSpPr>
        <p:spPr>
          <a:xfrm>
            <a:off x="762000" y="508000"/>
            <a:ext cx="5727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62000" y="863600"/>
            <a:ext cx="5854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關鍵挑戰：流程效率與溝通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08000" y="1676400"/>
            <a:ext cx="7518400" cy="5765800"/>
          </a:xfrm>
          <a:custGeom>
            <a:avLst/>
            <a:gdLst/>
            <a:ahLst/>
            <a:cxnLst/>
            <a:rect l="l" t="t" r="r" b="b"/>
            <a:pathLst>
              <a:path w="7518400" h="5765800">
                <a:moveTo>
                  <a:pt x="101593" y="0"/>
                </a:moveTo>
                <a:lnTo>
                  <a:pt x="7416807" y="0"/>
                </a:lnTo>
                <a:cubicBezTo>
                  <a:pt x="7472915" y="0"/>
                  <a:pt x="7518400" y="45485"/>
                  <a:pt x="7518400" y="101593"/>
                </a:cubicBezTo>
                <a:lnTo>
                  <a:pt x="7518400" y="5664207"/>
                </a:lnTo>
                <a:cubicBezTo>
                  <a:pt x="7518400" y="5720315"/>
                  <a:pt x="7472915" y="5765800"/>
                  <a:pt x="7416807" y="5765800"/>
                </a:cubicBezTo>
                <a:lnTo>
                  <a:pt x="101593" y="5765800"/>
                </a:lnTo>
                <a:cubicBezTo>
                  <a:pt x="45485" y="5765800"/>
                  <a:pt x="0" y="5720315"/>
                  <a:pt x="0" y="5664207"/>
                </a:cubicBezTo>
                <a:lnTo>
                  <a:pt x="0" y="101593"/>
                </a:lnTo>
                <a:cubicBezTo>
                  <a:pt x="0" y="45522"/>
                  <a:pt x="45522" y="0"/>
                  <a:pt x="101593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4"/>
          <p:cNvSpPr/>
          <p:nvPr/>
        </p:nvSpPr>
        <p:spPr>
          <a:xfrm>
            <a:off x="7620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5"/>
          <p:cNvSpPr/>
          <p:nvPr/>
        </p:nvSpPr>
        <p:spPr>
          <a:xfrm>
            <a:off x="955675" y="2108200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168077" y="-4911"/>
                </a:moveTo>
                <a:cubicBezTo>
                  <a:pt x="173980" y="-645"/>
                  <a:pt x="176163" y="7094"/>
                  <a:pt x="173484" y="13841"/>
                </a:cubicBezTo>
                <a:lnTo>
                  <a:pt x="134590" y="111125"/>
                </a:lnTo>
                <a:lnTo>
                  <a:pt x="206375" y="111125"/>
                </a:lnTo>
                <a:cubicBezTo>
                  <a:pt x="213072" y="111125"/>
                  <a:pt x="219025" y="115292"/>
                  <a:pt x="221307" y="121593"/>
                </a:cubicBezTo>
                <a:cubicBezTo>
                  <a:pt x="223589" y="127893"/>
                  <a:pt x="221655" y="134938"/>
                  <a:pt x="216545" y="139204"/>
                </a:cubicBezTo>
                <a:lnTo>
                  <a:pt x="73670" y="258266"/>
                </a:lnTo>
                <a:cubicBezTo>
                  <a:pt x="68064" y="262930"/>
                  <a:pt x="60077" y="263178"/>
                  <a:pt x="54173" y="258911"/>
                </a:cubicBezTo>
                <a:cubicBezTo>
                  <a:pt x="48270" y="254645"/>
                  <a:pt x="46087" y="246906"/>
                  <a:pt x="48766" y="240159"/>
                </a:cubicBezTo>
                <a:lnTo>
                  <a:pt x="87660" y="142875"/>
                </a:lnTo>
                <a:lnTo>
                  <a:pt x="15875" y="142875"/>
                </a:lnTo>
                <a:cubicBezTo>
                  <a:pt x="9178" y="142875"/>
                  <a:pt x="3225" y="138708"/>
                  <a:pt x="943" y="132407"/>
                </a:cubicBezTo>
                <a:cubicBezTo>
                  <a:pt x="-1339" y="126107"/>
                  <a:pt x="595" y="119062"/>
                  <a:pt x="5705" y="114796"/>
                </a:cubicBezTo>
                <a:lnTo>
                  <a:pt x="148580" y="-4266"/>
                </a:lnTo>
                <a:cubicBezTo>
                  <a:pt x="154186" y="-8930"/>
                  <a:pt x="162173" y="-9178"/>
                  <a:pt x="168077" y="-4911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6"/>
          <p:cNvSpPr/>
          <p:nvPr/>
        </p:nvSpPr>
        <p:spPr>
          <a:xfrm>
            <a:off x="1524000" y="2038350"/>
            <a:ext cx="23495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高峰期的崩潰點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62000" y="2743200"/>
            <a:ext cx="71247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兩家店在</a:t>
            </a:r>
            <a:r>
              <a:rPr lang="en-US" sz="18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高峰期都面臨營運崩潰</a:t>
            </a:r>
            <a:r>
              <a:rPr lang="en-US" sz="18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，流程無法應付突如其來的大量訂單與顧客需求。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62000" y="3683000"/>
            <a:ext cx="7010400" cy="1651000"/>
          </a:xfrm>
          <a:custGeom>
            <a:avLst/>
            <a:gdLst/>
            <a:ahLst/>
            <a:cxnLst/>
            <a:rect l="l" t="t" r="r" b="b"/>
            <a:pathLst>
              <a:path w="7010400" h="1651000">
                <a:moveTo>
                  <a:pt x="101603" y="0"/>
                </a:moveTo>
                <a:lnTo>
                  <a:pt x="6908797" y="0"/>
                </a:lnTo>
                <a:cubicBezTo>
                  <a:pt x="6964911" y="0"/>
                  <a:pt x="7010400" y="45489"/>
                  <a:pt x="7010400" y="101603"/>
                </a:cubicBezTo>
                <a:lnTo>
                  <a:pt x="7010400" y="1549397"/>
                </a:lnTo>
                <a:cubicBezTo>
                  <a:pt x="7010400" y="1605511"/>
                  <a:pt x="6964911" y="1651000"/>
                  <a:pt x="6908797" y="1651000"/>
                </a:cubicBezTo>
                <a:lnTo>
                  <a:pt x="101603" y="1651000"/>
                </a:lnTo>
                <a:cubicBezTo>
                  <a:pt x="45489" y="1651000"/>
                  <a:pt x="0" y="1605511"/>
                  <a:pt x="0" y="15493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Shape 9"/>
          <p:cNvSpPr/>
          <p:nvPr/>
        </p:nvSpPr>
        <p:spPr>
          <a:xfrm>
            <a:off x="1016000" y="39624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6350" y="25400"/>
                </a:moveTo>
                <a:cubicBezTo>
                  <a:pt x="6350" y="11390"/>
                  <a:pt x="17740" y="0"/>
                  <a:pt x="31750" y="0"/>
                </a:cubicBezTo>
                <a:lnTo>
                  <a:pt x="120650" y="0"/>
                </a:lnTo>
                <a:cubicBezTo>
                  <a:pt x="134660" y="0"/>
                  <a:pt x="146050" y="11390"/>
                  <a:pt x="146050" y="25400"/>
                </a:cubicBezTo>
                <a:lnTo>
                  <a:pt x="146050" y="177800"/>
                </a:lnTo>
                <a:cubicBezTo>
                  <a:pt x="146050" y="191810"/>
                  <a:pt x="134660" y="203200"/>
                  <a:pt x="120650" y="203200"/>
                </a:cubicBezTo>
                <a:lnTo>
                  <a:pt x="31750" y="203200"/>
                </a:lnTo>
                <a:cubicBezTo>
                  <a:pt x="17740" y="203200"/>
                  <a:pt x="6350" y="191810"/>
                  <a:pt x="6350" y="177800"/>
                </a:cubicBezTo>
                <a:lnTo>
                  <a:pt x="6350" y="25400"/>
                </a:lnTo>
                <a:close/>
                <a:moveTo>
                  <a:pt x="31750" y="25400"/>
                </a:moveTo>
                <a:lnTo>
                  <a:pt x="31750" y="146050"/>
                </a:lnTo>
                <a:lnTo>
                  <a:pt x="120650" y="146050"/>
                </a:lnTo>
                <a:lnTo>
                  <a:pt x="120650" y="25400"/>
                </a:lnTo>
                <a:lnTo>
                  <a:pt x="31750" y="25400"/>
                </a:lnTo>
                <a:close/>
                <a:moveTo>
                  <a:pt x="76200" y="187325"/>
                </a:moveTo>
                <a:cubicBezTo>
                  <a:pt x="83225" y="187325"/>
                  <a:pt x="88900" y="181650"/>
                  <a:pt x="88900" y="174625"/>
                </a:cubicBezTo>
                <a:cubicBezTo>
                  <a:pt x="88900" y="167600"/>
                  <a:pt x="83225" y="161925"/>
                  <a:pt x="76200" y="161925"/>
                </a:cubicBezTo>
                <a:cubicBezTo>
                  <a:pt x="69175" y="161925"/>
                  <a:pt x="63500" y="167600"/>
                  <a:pt x="63500" y="174625"/>
                </a:cubicBezTo>
                <a:cubicBezTo>
                  <a:pt x="63500" y="181650"/>
                  <a:pt x="69175" y="187325"/>
                  <a:pt x="76200" y="187325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1320800" y="3886200"/>
            <a:ext cx="1054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屏技案例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965200" y="4343400"/>
            <a:ext cx="6705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線上/線下單量同時湧入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→ 員工來不及反應 → 拒接電話/做錯單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965200" y="47752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5" name="Text 13"/>
          <p:cNvSpPr/>
          <p:nvPr/>
        </p:nvSpPr>
        <p:spPr>
          <a:xfrm>
            <a:off x="965200" y="47752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流程失控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1981200" y="47752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7" name="Text 15"/>
          <p:cNvSpPr/>
          <p:nvPr/>
        </p:nvSpPr>
        <p:spPr>
          <a:xfrm>
            <a:off x="1981200" y="47752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溝通癱瘓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2997200" y="47752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9" name="Text 17"/>
          <p:cNvSpPr/>
          <p:nvPr/>
        </p:nvSpPr>
        <p:spPr>
          <a:xfrm>
            <a:off x="2997200" y="47752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顧客流失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762000" y="5537200"/>
            <a:ext cx="7010400" cy="1651000"/>
          </a:xfrm>
          <a:custGeom>
            <a:avLst/>
            <a:gdLst/>
            <a:ahLst/>
            <a:cxnLst/>
            <a:rect l="l" t="t" r="r" b="b"/>
            <a:pathLst>
              <a:path w="7010400" h="1651000">
                <a:moveTo>
                  <a:pt x="101603" y="0"/>
                </a:moveTo>
                <a:lnTo>
                  <a:pt x="6908797" y="0"/>
                </a:lnTo>
                <a:cubicBezTo>
                  <a:pt x="6964911" y="0"/>
                  <a:pt x="7010400" y="45489"/>
                  <a:pt x="7010400" y="101603"/>
                </a:cubicBezTo>
                <a:lnTo>
                  <a:pt x="7010400" y="1549397"/>
                </a:lnTo>
                <a:cubicBezTo>
                  <a:pt x="7010400" y="1605511"/>
                  <a:pt x="6964911" y="1651000"/>
                  <a:pt x="6908797" y="1651000"/>
                </a:cubicBezTo>
                <a:lnTo>
                  <a:pt x="101603" y="1651000"/>
                </a:lnTo>
                <a:cubicBezTo>
                  <a:pt x="45489" y="1651000"/>
                  <a:pt x="0" y="1605511"/>
                  <a:pt x="0" y="15493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1" name="Shape 19"/>
          <p:cNvSpPr/>
          <p:nvPr/>
        </p:nvSpPr>
        <p:spPr>
          <a:xfrm>
            <a:off x="990600" y="5816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2184" y="28694"/>
                </a:moveTo>
                <a:cubicBezTo>
                  <a:pt x="14923" y="19209"/>
                  <a:pt x="23614" y="12700"/>
                  <a:pt x="33496" y="12700"/>
                </a:cubicBezTo>
                <a:lnTo>
                  <a:pt x="170021" y="12700"/>
                </a:lnTo>
                <a:cubicBezTo>
                  <a:pt x="179903" y="12700"/>
                  <a:pt x="188595" y="19209"/>
                  <a:pt x="191373" y="28694"/>
                </a:cubicBezTo>
                <a:lnTo>
                  <a:pt x="200660" y="60523"/>
                </a:lnTo>
                <a:cubicBezTo>
                  <a:pt x="205740" y="77867"/>
                  <a:pt x="192683" y="95250"/>
                  <a:pt x="174625" y="95250"/>
                </a:cubicBezTo>
                <a:cubicBezTo>
                  <a:pt x="164187" y="95250"/>
                  <a:pt x="155019" y="89337"/>
                  <a:pt x="150495" y="80526"/>
                </a:cubicBezTo>
                <a:cubicBezTo>
                  <a:pt x="145891" y="89218"/>
                  <a:pt x="136763" y="95250"/>
                  <a:pt x="126127" y="95250"/>
                </a:cubicBezTo>
                <a:cubicBezTo>
                  <a:pt x="115570" y="95250"/>
                  <a:pt x="106402" y="89297"/>
                  <a:pt x="101798" y="80566"/>
                </a:cubicBezTo>
                <a:cubicBezTo>
                  <a:pt x="97195" y="89297"/>
                  <a:pt x="88027" y="95250"/>
                  <a:pt x="77470" y="95250"/>
                </a:cubicBezTo>
                <a:cubicBezTo>
                  <a:pt x="66834" y="95250"/>
                  <a:pt x="57706" y="89257"/>
                  <a:pt x="53102" y="80526"/>
                </a:cubicBezTo>
                <a:cubicBezTo>
                  <a:pt x="48577" y="89297"/>
                  <a:pt x="39410" y="95250"/>
                  <a:pt x="28972" y="95250"/>
                </a:cubicBezTo>
                <a:cubicBezTo>
                  <a:pt x="10874" y="95250"/>
                  <a:pt x="-2143" y="77907"/>
                  <a:pt x="2937" y="60523"/>
                </a:cubicBezTo>
                <a:lnTo>
                  <a:pt x="12184" y="28694"/>
                </a:lnTo>
                <a:close/>
                <a:moveTo>
                  <a:pt x="38259" y="139700"/>
                </a:moveTo>
                <a:lnTo>
                  <a:pt x="165259" y="139700"/>
                </a:lnTo>
                <a:lnTo>
                  <a:pt x="165259" y="113348"/>
                </a:lnTo>
                <a:cubicBezTo>
                  <a:pt x="168275" y="113983"/>
                  <a:pt x="171410" y="114300"/>
                  <a:pt x="174585" y="114300"/>
                </a:cubicBezTo>
                <a:cubicBezTo>
                  <a:pt x="180261" y="114300"/>
                  <a:pt x="185698" y="113268"/>
                  <a:pt x="190659" y="111443"/>
                </a:cubicBezTo>
                <a:lnTo>
                  <a:pt x="190659" y="171450"/>
                </a:lnTo>
                <a:cubicBezTo>
                  <a:pt x="190659" y="181967"/>
                  <a:pt x="182126" y="190500"/>
                  <a:pt x="171609" y="190500"/>
                </a:cubicBezTo>
                <a:lnTo>
                  <a:pt x="31909" y="190500"/>
                </a:lnTo>
                <a:cubicBezTo>
                  <a:pt x="21392" y="190500"/>
                  <a:pt x="12859" y="181967"/>
                  <a:pt x="12859" y="171450"/>
                </a:cubicBezTo>
                <a:lnTo>
                  <a:pt x="12859" y="111443"/>
                </a:lnTo>
                <a:cubicBezTo>
                  <a:pt x="17820" y="113268"/>
                  <a:pt x="23217" y="114300"/>
                  <a:pt x="28932" y="114300"/>
                </a:cubicBezTo>
                <a:cubicBezTo>
                  <a:pt x="32147" y="114300"/>
                  <a:pt x="35242" y="113983"/>
                  <a:pt x="38259" y="113348"/>
                </a:cubicBezTo>
                <a:lnTo>
                  <a:pt x="38259" y="13970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Text 20"/>
          <p:cNvSpPr/>
          <p:nvPr/>
        </p:nvSpPr>
        <p:spPr>
          <a:xfrm>
            <a:off x="1320800" y="5740400"/>
            <a:ext cx="1295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老地方案例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965200" y="6197600"/>
            <a:ext cx="6705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老闆分身乏術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，無人可分擔決策或關鍵操作，現場陷入混亂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965200" y="66294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5" name="Text 23"/>
          <p:cNvSpPr/>
          <p:nvPr/>
        </p:nvSpPr>
        <p:spPr>
          <a:xfrm>
            <a:off x="965200" y="66294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決策瓶頸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1981200" y="66294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Text 25"/>
          <p:cNvSpPr/>
          <p:nvPr/>
        </p:nvSpPr>
        <p:spPr>
          <a:xfrm>
            <a:off x="1981200" y="66294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效率低落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2997200" y="66294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9" name="Text 27"/>
          <p:cNvSpPr/>
          <p:nvPr/>
        </p:nvSpPr>
        <p:spPr>
          <a:xfrm>
            <a:off x="2997200" y="66294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服務延遲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8229600" y="1676400"/>
            <a:ext cx="7518400" cy="5765800"/>
          </a:xfrm>
          <a:custGeom>
            <a:avLst/>
            <a:gdLst/>
            <a:ahLst/>
            <a:cxnLst/>
            <a:rect l="l" t="t" r="r" b="b"/>
            <a:pathLst>
              <a:path w="7518400" h="5765800">
                <a:moveTo>
                  <a:pt x="101593" y="0"/>
                </a:moveTo>
                <a:lnTo>
                  <a:pt x="7416807" y="0"/>
                </a:lnTo>
                <a:cubicBezTo>
                  <a:pt x="7472915" y="0"/>
                  <a:pt x="7518400" y="45485"/>
                  <a:pt x="7518400" y="101593"/>
                </a:cubicBezTo>
                <a:lnTo>
                  <a:pt x="7518400" y="5664207"/>
                </a:lnTo>
                <a:cubicBezTo>
                  <a:pt x="7518400" y="5720315"/>
                  <a:pt x="7472915" y="5765800"/>
                  <a:pt x="7416807" y="5765800"/>
                </a:cubicBezTo>
                <a:lnTo>
                  <a:pt x="101593" y="5765800"/>
                </a:lnTo>
                <a:cubicBezTo>
                  <a:pt x="45485" y="5765800"/>
                  <a:pt x="0" y="5720315"/>
                  <a:pt x="0" y="5664207"/>
                </a:cubicBezTo>
                <a:lnTo>
                  <a:pt x="0" y="101593"/>
                </a:lnTo>
                <a:cubicBezTo>
                  <a:pt x="0" y="45522"/>
                  <a:pt x="45522" y="0"/>
                  <a:pt x="101593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1" name="Shape 29"/>
          <p:cNvSpPr/>
          <p:nvPr/>
        </p:nvSpPr>
        <p:spPr>
          <a:xfrm>
            <a:off x="84836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2" name="Shape 30"/>
          <p:cNvSpPr/>
          <p:nvPr/>
        </p:nvSpPr>
        <p:spPr>
          <a:xfrm>
            <a:off x="8661400" y="2108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238125"/>
                </a:moveTo>
                <a:cubicBezTo>
                  <a:pt x="197148" y="238125"/>
                  <a:pt x="254000" y="184795"/>
                  <a:pt x="254000" y="119063"/>
                </a:cubicBezTo>
                <a:cubicBezTo>
                  <a:pt x="254000" y="53330"/>
                  <a:pt x="197148" y="0"/>
                  <a:pt x="127000" y="0"/>
                </a:cubicBezTo>
                <a:cubicBezTo>
                  <a:pt x="56852" y="0"/>
                  <a:pt x="0" y="53330"/>
                  <a:pt x="0" y="119063"/>
                </a:cubicBezTo>
                <a:cubicBezTo>
                  <a:pt x="0" y="146000"/>
                  <a:pt x="9525" y="170805"/>
                  <a:pt x="25598" y="190748"/>
                </a:cubicBezTo>
                <a:lnTo>
                  <a:pt x="1389" y="236538"/>
                </a:lnTo>
                <a:cubicBezTo>
                  <a:pt x="-992" y="241002"/>
                  <a:pt x="-248" y="246459"/>
                  <a:pt x="3175" y="250180"/>
                </a:cubicBezTo>
                <a:cubicBezTo>
                  <a:pt x="6598" y="253901"/>
                  <a:pt x="12005" y="255042"/>
                  <a:pt x="16619" y="253057"/>
                </a:cubicBezTo>
                <a:lnTo>
                  <a:pt x="75357" y="227905"/>
                </a:lnTo>
                <a:cubicBezTo>
                  <a:pt x="91132" y="234454"/>
                  <a:pt x="108595" y="238125"/>
                  <a:pt x="127000" y="238125"/>
                </a:cubicBezTo>
                <a:close/>
                <a:moveTo>
                  <a:pt x="63500" y="103188"/>
                </a:moveTo>
                <a:cubicBezTo>
                  <a:pt x="72262" y="103188"/>
                  <a:pt x="79375" y="110301"/>
                  <a:pt x="79375" y="119063"/>
                </a:cubicBezTo>
                <a:cubicBezTo>
                  <a:pt x="79375" y="127824"/>
                  <a:pt x="72262" y="134938"/>
                  <a:pt x="63500" y="134938"/>
                </a:cubicBezTo>
                <a:cubicBezTo>
                  <a:pt x="54738" y="134938"/>
                  <a:pt x="47625" y="127824"/>
                  <a:pt x="47625" y="119063"/>
                </a:cubicBezTo>
                <a:cubicBezTo>
                  <a:pt x="47625" y="110301"/>
                  <a:pt x="54738" y="103188"/>
                  <a:pt x="63500" y="103188"/>
                </a:cubicBezTo>
                <a:close/>
                <a:moveTo>
                  <a:pt x="127000" y="103188"/>
                </a:moveTo>
                <a:cubicBezTo>
                  <a:pt x="135762" y="103188"/>
                  <a:pt x="142875" y="110301"/>
                  <a:pt x="142875" y="119063"/>
                </a:cubicBezTo>
                <a:cubicBezTo>
                  <a:pt x="142875" y="127824"/>
                  <a:pt x="135762" y="134938"/>
                  <a:pt x="127000" y="134938"/>
                </a:cubicBezTo>
                <a:cubicBezTo>
                  <a:pt x="118238" y="134938"/>
                  <a:pt x="111125" y="127824"/>
                  <a:pt x="111125" y="119063"/>
                </a:cubicBezTo>
                <a:cubicBezTo>
                  <a:pt x="111125" y="110301"/>
                  <a:pt x="118238" y="103188"/>
                  <a:pt x="127000" y="103188"/>
                </a:cubicBezTo>
                <a:close/>
                <a:moveTo>
                  <a:pt x="174625" y="119063"/>
                </a:moveTo>
                <a:cubicBezTo>
                  <a:pt x="174625" y="110301"/>
                  <a:pt x="181738" y="103188"/>
                  <a:pt x="190500" y="103188"/>
                </a:cubicBezTo>
                <a:cubicBezTo>
                  <a:pt x="199262" y="103188"/>
                  <a:pt x="206375" y="110301"/>
                  <a:pt x="206375" y="119063"/>
                </a:cubicBezTo>
                <a:cubicBezTo>
                  <a:pt x="206375" y="127824"/>
                  <a:pt x="199262" y="134938"/>
                  <a:pt x="190500" y="134938"/>
                </a:cubicBezTo>
                <a:cubicBezTo>
                  <a:pt x="181738" y="134938"/>
                  <a:pt x="174625" y="127824"/>
                  <a:pt x="174625" y="119063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3" name="Text 31"/>
          <p:cNvSpPr/>
          <p:nvPr/>
        </p:nvSpPr>
        <p:spPr>
          <a:xfrm>
            <a:off x="9245600" y="2038350"/>
            <a:ext cx="2654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無效溝通無處不在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509000" y="2743200"/>
            <a:ext cx="50800" cy="1447800"/>
          </a:xfrm>
          <a:custGeom>
            <a:avLst/>
            <a:gdLst/>
            <a:ahLst/>
            <a:cxnLst/>
            <a:rect l="l" t="t" r="r" b="b"/>
            <a:pathLst>
              <a:path w="50800" h="1447800">
                <a:moveTo>
                  <a:pt x="0" y="0"/>
                </a:moveTo>
                <a:lnTo>
                  <a:pt x="50800" y="0"/>
                </a:lnTo>
                <a:lnTo>
                  <a:pt x="50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5" name="Text 33"/>
          <p:cNvSpPr/>
          <p:nvPr/>
        </p:nvSpPr>
        <p:spPr>
          <a:xfrm>
            <a:off x="8737600" y="2743200"/>
            <a:ext cx="6870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顧客與店家想法不一致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8737600" y="3200400"/>
            <a:ext cx="6858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 err="1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存在</a:t>
            </a:r>
            <a:r>
              <a:rPr lang="en-US" sz="1600" dirty="0" err="1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（顧客期待與實際服務的落差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，導致誤解與糾紛。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8737600" y="3632200"/>
            <a:ext cx="6756400" cy="558800"/>
          </a:xfrm>
          <a:custGeom>
            <a:avLst/>
            <a:gdLst/>
            <a:ahLst/>
            <a:cxnLst/>
            <a:rect l="l" t="t" r="r" b="b"/>
            <a:pathLst>
              <a:path w="6756400" h="558800">
                <a:moveTo>
                  <a:pt x="50801" y="0"/>
                </a:moveTo>
                <a:lnTo>
                  <a:pt x="6705599" y="0"/>
                </a:lnTo>
                <a:cubicBezTo>
                  <a:pt x="6733656" y="0"/>
                  <a:pt x="6756400" y="22744"/>
                  <a:pt x="6756400" y="50801"/>
                </a:cubicBezTo>
                <a:lnTo>
                  <a:pt x="6756400" y="507999"/>
                </a:lnTo>
                <a:cubicBezTo>
                  <a:pt x="6756400" y="536056"/>
                  <a:pt x="6733656" y="558800"/>
                  <a:pt x="6705599" y="558800"/>
                </a:cubicBezTo>
                <a:lnTo>
                  <a:pt x="50801" y="558800"/>
                </a:lnTo>
                <a:cubicBezTo>
                  <a:pt x="22744" y="558800"/>
                  <a:pt x="0" y="536056"/>
                  <a:pt x="0" y="5079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" name="Text 36"/>
          <p:cNvSpPr/>
          <p:nvPr/>
        </p:nvSpPr>
        <p:spPr>
          <a:xfrm>
            <a:off x="8737600" y="3632200"/>
            <a:ext cx="6845300" cy="558800"/>
          </a:xfrm>
          <a:prstGeom prst="rect">
            <a:avLst/>
          </a:prstGeom>
          <a:noFill/>
          <a:ln/>
        </p:spPr>
        <p:txBody>
          <a:bodyPr wrap="square" lIns="152400" tIns="152400" rIns="152400" bIns="1524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顧客認為已清楚表達 → 店家理解有誤 → 餐點錯誤 → 糾紛產生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8509000" y="5740400"/>
            <a:ext cx="50800" cy="1447800"/>
          </a:xfrm>
          <a:custGeom>
            <a:avLst/>
            <a:gdLst/>
            <a:ahLst/>
            <a:cxnLst/>
            <a:rect l="l" t="t" r="r" b="b"/>
            <a:pathLst>
              <a:path w="50800" h="1447800">
                <a:moveTo>
                  <a:pt x="0" y="0"/>
                </a:moveTo>
                <a:lnTo>
                  <a:pt x="50800" y="0"/>
                </a:lnTo>
                <a:lnTo>
                  <a:pt x="50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0" name="Text 38"/>
          <p:cNvSpPr/>
          <p:nvPr/>
        </p:nvSpPr>
        <p:spPr>
          <a:xfrm>
            <a:off x="8737600" y="5740400"/>
            <a:ext cx="6870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標示不明確導致浪費時間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737600" y="6197600"/>
            <a:ext cx="6858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顧客標示不清、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重複確認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浪費大量時間，降低服務效率。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737600" y="6629400"/>
            <a:ext cx="6756400" cy="558800"/>
          </a:xfrm>
          <a:custGeom>
            <a:avLst/>
            <a:gdLst/>
            <a:ahLst/>
            <a:cxnLst/>
            <a:rect l="l" t="t" r="r" b="b"/>
            <a:pathLst>
              <a:path w="6756400" h="558800">
                <a:moveTo>
                  <a:pt x="50801" y="0"/>
                </a:moveTo>
                <a:lnTo>
                  <a:pt x="6705599" y="0"/>
                </a:lnTo>
                <a:cubicBezTo>
                  <a:pt x="6733656" y="0"/>
                  <a:pt x="6756400" y="22744"/>
                  <a:pt x="6756400" y="50801"/>
                </a:cubicBezTo>
                <a:lnTo>
                  <a:pt x="6756400" y="507999"/>
                </a:lnTo>
                <a:cubicBezTo>
                  <a:pt x="6756400" y="536056"/>
                  <a:pt x="6733656" y="558800"/>
                  <a:pt x="6705599" y="558800"/>
                </a:cubicBezTo>
                <a:lnTo>
                  <a:pt x="50801" y="558800"/>
                </a:lnTo>
                <a:cubicBezTo>
                  <a:pt x="22744" y="558800"/>
                  <a:pt x="0" y="536056"/>
                  <a:pt x="0" y="5079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3" name="Text 41"/>
          <p:cNvSpPr/>
          <p:nvPr/>
        </p:nvSpPr>
        <p:spPr>
          <a:xfrm>
            <a:off x="8737600" y="6629400"/>
            <a:ext cx="6845300" cy="558800"/>
          </a:xfrm>
          <a:prstGeom prst="rect">
            <a:avLst/>
          </a:prstGeom>
          <a:noFill/>
          <a:ln/>
        </p:spPr>
        <p:txBody>
          <a:bodyPr wrap="square" lIns="152400" tIns="152400" rIns="152400" bIns="1524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電話中不斷確認細節 → 通話時間過長 → 其他顧客打不進來 → 商機流失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14350" y="7651750"/>
            <a:ext cx="15227300" cy="1206500"/>
          </a:xfrm>
          <a:custGeom>
            <a:avLst/>
            <a:gdLst/>
            <a:ahLst/>
            <a:cxnLst/>
            <a:rect l="l" t="t" r="r" b="b"/>
            <a:pathLst>
              <a:path w="15227300" h="1206500">
                <a:moveTo>
                  <a:pt x="101599" y="0"/>
                </a:moveTo>
                <a:lnTo>
                  <a:pt x="15125701" y="0"/>
                </a:lnTo>
                <a:cubicBezTo>
                  <a:pt x="15181812" y="0"/>
                  <a:pt x="15227300" y="45488"/>
                  <a:pt x="15227300" y="101599"/>
                </a:cubicBezTo>
                <a:lnTo>
                  <a:pt x="15227300" y="1104901"/>
                </a:lnTo>
                <a:cubicBezTo>
                  <a:pt x="15227300" y="1161012"/>
                  <a:pt x="15181812" y="1206500"/>
                  <a:pt x="15125701" y="1206500"/>
                </a:cubicBezTo>
                <a:lnTo>
                  <a:pt x="101599" y="1206500"/>
                </a:lnTo>
                <a:cubicBezTo>
                  <a:pt x="45488" y="1206500"/>
                  <a:pt x="0" y="1161012"/>
                  <a:pt x="0" y="11049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12700">
            <a:solidFill>
              <a:srgbClr val="D4A37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5" name="Shape 43"/>
          <p:cNvSpPr/>
          <p:nvPr/>
        </p:nvSpPr>
        <p:spPr>
          <a:xfrm>
            <a:off x="800100" y="78613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174367" y="228600"/>
                </a:moveTo>
                <a:cubicBezTo>
                  <a:pt x="178713" y="215325"/>
                  <a:pt x="187404" y="203299"/>
                  <a:pt x="197227" y="192941"/>
                </a:cubicBezTo>
                <a:cubicBezTo>
                  <a:pt x="216694" y="172462"/>
                  <a:pt x="228600" y="144780"/>
                  <a:pt x="228600" y="114300"/>
                </a:cubicBezTo>
                <a:cubicBezTo>
                  <a:pt x="228600" y="51197"/>
                  <a:pt x="177403" y="0"/>
                  <a:pt x="114300" y="0"/>
                </a:cubicBezTo>
                <a:cubicBezTo>
                  <a:pt x="51197" y="0"/>
                  <a:pt x="0" y="51197"/>
                  <a:pt x="0" y="114300"/>
                </a:cubicBezTo>
                <a:cubicBezTo>
                  <a:pt x="0" y="144780"/>
                  <a:pt x="11906" y="172462"/>
                  <a:pt x="31373" y="192941"/>
                </a:cubicBezTo>
                <a:cubicBezTo>
                  <a:pt x="41196" y="203299"/>
                  <a:pt x="49947" y="215325"/>
                  <a:pt x="54233" y="228600"/>
                </a:cubicBezTo>
                <a:lnTo>
                  <a:pt x="174308" y="228600"/>
                </a:lnTo>
                <a:close/>
                <a:moveTo>
                  <a:pt x="171450" y="257175"/>
                </a:moveTo>
                <a:lnTo>
                  <a:pt x="57150" y="257175"/>
                </a:lnTo>
                <a:lnTo>
                  <a:pt x="57150" y="266700"/>
                </a:lnTo>
                <a:cubicBezTo>
                  <a:pt x="57150" y="293013"/>
                  <a:pt x="78462" y="314325"/>
                  <a:pt x="104775" y="314325"/>
                </a:cubicBezTo>
                <a:lnTo>
                  <a:pt x="123825" y="314325"/>
                </a:lnTo>
                <a:cubicBezTo>
                  <a:pt x="150138" y="314325"/>
                  <a:pt x="171450" y="293013"/>
                  <a:pt x="171450" y="266700"/>
                </a:cubicBezTo>
                <a:lnTo>
                  <a:pt x="171450" y="257175"/>
                </a:lnTo>
                <a:close/>
                <a:moveTo>
                  <a:pt x="109537" y="66675"/>
                </a:moveTo>
                <a:cubicBezTo>
                  <a:pt x="85844" y="66675"/>
                  <a:pt x="66675" y="85844"/>
                  <a:pt x="66675" y="109537"/>
                </a:cubicBezTo>
                <a:cubicBezTo>
                  <a:pt x="66675" y="117455"/>
                  <a:pt x="60305" y="123825"/>
                  <a:pt x="52388" y="123825"/>
                </a:cubicBezTo>
                <a:cubicBezTo>
                  <a:pt x="44470" y="123825"/>
                  <a:pt x="38100" y="117455"/>
                  <a:pt x="38100" y="109537"/>
                </a:cubicBezTo>
                <a:cubicBezTo>
                  <a:pt x="38100" y="70068"/>
                  <a:pt x="70068" y="38100"/>
                  <a:pt x="109537" y="38100"/>
                </a:cubicBezTo>
                <a:cubicBezTo>
                  <a:pt x="117455" y="38100"/>
                  <a:pt x="123825" y="44470"/>
                  <a:pt x="123825" y="52388"/>
                </a:cubicBezTo>
                <a:cubicBezTo>
                  <a:pt x="123825" y="60305"/>
                  <a:pt x="117455" y="66675"/>
                  <a:pt x="109537" y="66675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6" name="Text 44"/>
          <p:cNvSpPr/>
          <p:nvPr/>
        </p:nvSpPr>
        <p:spPr>
          <a:xfrm>
            <a:off x="1257300" y="7861300"/>
            <a:ext cx="1242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關鍵洞察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1257300" y="8318500"/>
            <a:ext cx="12407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流程效率與溝通問題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互為因果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：流程混亂導致溝通成本增加，溝通不良又造成流程延遲。</a:t>
            </a: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兩者形成惡性循環，最終損害顧客體驗與營收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8000" y="758497"/>
            <a:ext cx="101600" cy="609600"/>
          </a:xfrm>
          <a:custGeom>
            <a:avLst/>
            <a:gdLst/>
            <a:ahLst/>
            <a:cxnLst/>
            <a:rect l="l" t="t" r="r" b="b"/>
            <a:pathLst>
              <a:path w="101600" h="609600">
                <a:moveTo>
                  <a:pt x="0" y="0"/>
                </a:moveTo>
                <a:lnTo>
                  <a:pt x="101600" y="0"/>
                </a:lnTo>
                <a:lnTo>
                  <a:pt x="101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Text 1"/>
          <p:cNvSpPr/>
          <p:nvPr/>
        </p:nvSpPr>
        <p:spPr>
          <a:xfrm>
            <a:off x="762000" y="508000"/>
            <a:ext cx="807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62000" y="863600"/>
            <a:ext cx="8204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數位轉型障礙：線上點餐為何推不動？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14350" y="1682750"/>
            <a:ext cx="15227300" cy="647700"/>
          </a:xfrm>
          <a:custGeom>
            <a:avLst/>
            <a:gdLst/>
            <a:ahLst/>
            <a:cxnLst/>
            <a:rect l="l" t="t" r="r" b="b"/>
            <a:pathLst>
              <a:path w="15227300" h="647700">
                <a:moveTo>
                  <a:pt x="101598" y="0"/>
                </a:moveTo>
                <a:lnTo>
                  <a:pt x="15125702" y="0"/>
                </a:lnTo>
                <a:cubicBezTo>
                  <a:pt x="15181813" y="0"/>
                  <a:pt x="15227300" y="45487"/>
                  <a:pt x="15227300" y="101598"/>
                </a:cubicBezTo>
                <a:lnTo>
                  <a:pt x="15227300" y="546102"/>
                </a:lnTo>
                <a:cubicBezTo>
                  <a:pt x="15227300" y="602213"/>
                  <a:pt x="15181813" y="647700"/>
                  <a:pt x="15125702" y="647700"/>
                </a:cubicBezTo>
                <a:lnTo>
                  <a:pt x="101598" y="647700"/>
                </a:lnTo>
                <a:cubicBezTo>
                  <a:pt x="45487" y="647700"/>
                  <a:pt x="0" y="602213"/>
                  <a:pt x="0" y="546102"/>
                </a:cubicBezTo>
                <a:lnTo>
                  <a:pt x="0" y="101598"/>
                </a:lnTo>
                <a:cubicBezTo>
                  <a:pt x="0" y="45525"/>
                  <a:pt x="45525" y="0"/>
                  <a:pt x="101598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12700">
            <a:solidFill>
              <a:srgbClr val="D4A37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Shape 4"/>
          <p:cNvSpPr/>
          <p:nvPr/>
        </p:nvSpPr>
        <p:spPr>
          <a:xfrm>
            <a:off x="698500" y="19050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88900" y="63500"/>
                </a:moveTo>
                <a:cubicBezTo>
                  <a:pt x="88900" y="56491"/>
                  <a:pt x="94591" y="50800"/>
                  <a:pt x="101600" y="50800"/>
                </a:cubicBezTo>
                <a:cubicBezTo>
                  <a:pt x="108609" y="50800"/>
                  <a:pt x="114300" y="56491"/>
                  <a:pt x="114300" y="63500"/>
                </a:cubicBezTo>
                <a:cubicBezTo>
                  <a:pt x="114300" y="70509"/>
                  <a:pt x="108609" y="76200"/>
                  <a:pt x="101600" y="76200"/>
                </a:cubicBezTo>
                <a:cubicBezTo>
                  <a:pt x="94591" y="76200"/>
                  <a:pt x="88900" y="70509"/>
                  <a:pt x="88900" y="63500"/>
                </a:cubicBezTo>
                <a:close/>
                <a:moveTo>
                  <a:pt x="85725" y="88900"/>
                </a:moveTo>
                <a:lnTo>
                  <a:pt x="104775" y="88900"/>
                </a:lnTo>
                <a:cubicBezTo>
                  <a:pt x="110053" y="88900"/>
                  <a:pt x="114300" y="93147"/>
                  <a:pt x="114300" y="98425"/>
                </a:cubicBezTo>
                <a:lnTo>
                  <a:pt x="114300" y="133350"/>
                </a:lnTo>
                <a:lnTo>
                  <a:pt x="117475" y="133350"/>
                </a:lnTo>
                <a:cubicBezTo>
                  <a:pt x="122753" y="133350"/>
                  <a:pt x="127000" y="137597"/>
                  <a:pt x="127000" y="142875"/>
                </a:cubicBezTo>
                <a:cubicBezTo>
                  <a:pt x="127000" y="148153"/>
                  <a:pt x="122753" y="152400"/>
                  <a:pt x="117475" y="152400"/>
                </a:cubicBezTo>
                <a:lnTo>
                  <a:pt x="85725" y="152400"/>
                </a:lnTo>
                <a:cubicBezTo>
                  <a:pt x="80447" y="152400"/>
                  <a:pt x="76200" y="148153"/>
                  <a:pt x="76200" y="142875"/>
                </a:cubicBezTo>
                <a:cubicBezTo>
                  <a:pt x="76200" y="137597"/>
                  <a:pt x="80447" y="133350"/>
                  <a:pt x="85725" y="133350"/>
                </a:cubicBezTo>
                <a:lnTo>
                  <a:pt x="95250" y="133350"/>
                </a:lnTo>
                <a:lnTo>
                  <a:pt x="95250" y="107950"/>
                </a:lnTo>
                <a:lnTo>
                  <a:pt x="85725" y="107950"/>
                </a:lnTo>
                <a:cubicBezTo>
                  <a:pt x="80447" y="107950"/>
                  <a:pt x="76200" y="103703"/>
                  <a:pt x="76200" y="98425"/>
                </a:cubicBezTo>
                <a:cubicBezTo>
                  <a:pt x="76200" y="93147"/>
                  <a:pt x="80447" y="88900"/>
                  <a:pt x="85725" y="8890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5"/>
          <p:cNvSpPr/>
          <p:nvPr/>
        </p:nvSpPr>
        <p:spPr>
          <a:xfrm>
            <a:off x="1028700" y="1841500"/>
            <a:ext cx="146558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針對「屏技」遇到的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數位化困難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進行深度剖析，這也是許多傳產店家的心聲。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08000" y="2540000"/>
            <a:ext cx="4940300" cy="4673600"/>
          </a:xfrm>
          <a:custGeom>
            <a:avLst/>
            <a:gdLst/>
            <a:ahLst/>
            <a:cxnLst/>
            <a:rect l="l" t="t" r="r" b="b"/>
            <a:pathLst>
              <a:path w="4940300" h="4673600">
                <a:moveTo>
                  <a:pt x="101604" y="0"/>
                </a:moveTo>
                <a:lnTo>
                  <a:pt x="4838696" y="0"/>
                </a:lnTo>
                <a:cubicBezTo>
                  <a:pt x="4894810" y="0"/>
                  <a:pt x="4940300" y="45490"/>
                  <a:pt x="4940300" y="101604"/>
                </a:cubicBezTo>
                <a:lnTo>
                  <a:pt x="4940300" y="4571996"/>
                </a:lnTo>
                <a:cubicBezTo>
                  <a:pt x="4940300" y="4628110"/>
                  <a:pt x="4894810" y="4673600"/>
                  <a:pt x="4838696" y="4673600"/>
                </a:cubicBezTo>
                <a:lnTo>
                  <a:pt x="101604" y="4673600"/>
                </a:lnTo>
                <a:cubicBezTo>
                  <a:pt x="45490" y="4673600"/>
                  <a:pt x="0" y="4628110"/>
                  <a:pt x="0" y="45719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Shape 7"/>
          <p:cNvSpPr/>
          <p:nvPr/>
        </p:nvSpPr>
        <p:spPr>
          <a:xfrm>
            <a:off x="711200" y="2743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0" name="Text 8"/>
          <p:cNvSpPr/>
          <p:nvPr/>
        </p:nvSpPr>
        <p:spPr>
          <a:xfrm>
            <a:off x="879277" y="2870200"/>
            <a:ext cx="406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473200" y="2870200"/>
            <a:ext cx="1765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支付與稅務疑慮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11200" y="3505200"/>
            <a:ext cx="4635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現金支付混亂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11200" y="3860800"/>
            <a:ext cx="46228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線上點餐若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付現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，現場容易混亂，難以核對款項。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11200" y="4292600"/>
            <a:ext cx="4635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開發票問題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11200" y="4648200"/>
            <a:ext cx="46228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稅務成本增加、系統串接發票困難，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增加營運複雜度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655667" y="2540000"/>
            <a:ext cx="4940300" cy="4673600"/>
          </a:xfrm>
          <a:custGeom>
            <a:avLst/>
            <a:gdLst/>
            <a:ahLst/>
            <a:cxnLst/>
            <a:rect l="l" t="t" r="r" b="b"/>
            <a:pathLst>
              <a:path w="4940300" h="4673600">
                <a:moveTo>
                  <a:pt x="101604" y="0"/>
                </a:moveTo>
                <a:lnTo>
                  <a:pt x="4838696" y="0"/>
                </a:lnTo>
                <a:cubicBezTo>
                  <a:pt x="4894810" y="0"/>
                  <a:pt x="4940300" y="45490"/>
                  <a:pt x="4940300" y="101604"/>
                </a:cubicBezTo>
                <a:lnTo>
                  <a:pt x="4940300" y="4571996"/>
                </a:lnTo>
                <a:cubicBezTo>
                  <a:pt x="4940300" y="4628110"/>
                  <a:pt x="4894810" y="4673600"/>
                  <a:pt x="4838696" y="4673600"/>
                </a:cubicBezTo>
                <a:lnTo>
                  <a:pt x="101604" y="4673600"/>
                </a:lnTo>
                <a:cubicBezTo>
                  <a:pt x="45490" y="4673600"/>
                  <a:pt x="0" y="4628110"/>
                  <a:pt x="0" y="45719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7" name="Shape 15"/>
          <p:cNvSpPr/>
          <p:nvPr/>
        </p:nvSpPr>
        <p:spPr>
          <a:xfrm>
            <a:off x="5858867" y="2743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8" name="Text 16"/>
          <p:cNvSpPr/>
          <p:nvPr/>
        </p:nvSpPr>
        <p:spPr>
          <a:xfrm>
            <a:off x="6005513" y="2870200"/>
            <a:ext cx="444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620867" y="2870200"/>
            <a:ext cx="1765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使用者體驗門檻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858867" y="3505200"/>
            <a:ext cx="4635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顧客端困難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858867" y="3860800"/>
            <a:ext cx="46228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長輩不會用 Line、菜單品項多，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手機閱讀困難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5858867" y="4292600"/>
            <a:ext cx="4635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店家端困擾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5858867" y="4648200"/>
            <a:ext cx="46228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顧客標示不清導致誤解，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不如口頭講清楚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0803334" y="2540000"/>
            <a:ext cx="4940300" cy="4673600"/>
          </a:xfrm>
          <a:custGeom>
            <a:avLst/>
            <a:gdLst/>
            <a:ahLst/>
            <a:cxnLst/>
            <a:rect l="l" t="t" r="r" b="b"/>
            <a:pathLst>
              <a:path w="4940300" h="4673600">
                <a:moveTo>
                  <a:pt x="101604" y="0"/>
                </a:moveTo>
                <a:lnTo>
                  <a:pt x="4838696" y="0"/>
                </a:lnTo>
                <a:cubicBezTo>
                  <a:pt x="4894810" y="0"/>
                  <a:pt x="4940300" y="45490"/>
                  <a:pt x="4940300" y="101604"/>
                </a:cubicBezTo>
                <a:lnTo>
                  <a:pt x="4940300" y="4571996"/>
                </a:lnTo>
                <a:cubicBezTo>
                  <a:pt x="4940300" y="4628110"/>
                  <a:pt x="4894810" y="4673600"/>
                  <a:pt x="4838696" y="4673600"/>
                </a:cubicBezTo>
                <a:lnTo>
                  <a:pt x="101604" y="4673600"/>
                </a:lnTo>
                <a:cubicBezTo>
                  <a:pt x="45490" y="4673600"/>
                  <a:pt x="0" y="4628110"/>
                  <a:pt x="0" y="45719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5" name="Shape 23"/>
          <p:cNvSpPr/>
          <p:nvPr/>
        </p:nvSpPr>
        <p:spPr>
          <a:xfrm>
            <a:off x="11006534" y="2743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6" name="Text 24"/>
          <p:cNvSpPr/>
          <p:nvPr/>
        </p:nvSpPr>
        <p:spPr>
          <a:xfrm>
            <a:off x="11149806" y="2870200"/>
            <a:ext cx="444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11768534" y="2870200"/>
            <a:ext cx="152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現場作業干擾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11006534" y="3505200"/>
            <a:ext cx="4635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爆單時無暇操作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1006534" y="3860800"/>
            <a:ext cx="46228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機器爆單時，員工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根本沒時間看螢幕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11006534" y="4292600"/>
            <a:ext cx="4635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系統形同虛設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11006534" y="4648200"/>
            <a:ext cx="46228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數位系統</a:t>
            </a: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無法在關鍵時刻發揮作用</a:t>
            </a: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，投資浪費。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514350" y="7423150"/>
            <a:ext cx="15227300" cy="1206500"/>
          </a:xfrm>
          <a:custGeom>
            <a:avLst/>
            <a:gdLst/>
            <a:ahLst/>
            <a:cxnLst/>
            <a:rect l="l" t="t" r="r" b="b"/>
            <a:pathLst>
              <a:path w="15227300" h="1206500">
                <a:moveTo>
                  <a:pt x="101599" y="0"/>
                </a:moveTo>
                <a:lnTo>
                  <a:pt x="15125701" y="0"/>
                </a:lnTo>
                <a:cubicBezTo>
                  <a:pt x="15181812" y="0"/>
                  <a:pt x="15227300" y="45488"/>
                  <a:pt x="15227300" y="101599"/>
                </a:cubicBezTo>
                <a:lnTo>
                  <a:pt x="15227300" y="1104901"/>
                </a:lnTo>
                <a:cubicBezTo>
                  <a:pt x="15227300" y="1161012"/>
                  <a:pt x="15181812" y="1206500"/>
                  <a:pt x="15125701" y="1206500"/>
                </a:cubicBezTo>
                <a:lnTo>
                  <a:pt x="101599" y="1206500"/>
                </a:lnTo>
                <a:cubicBezTo>
                  <a:pt x="45488" y="1206500"/>
                  <a:pt x="0" y="1161012"/>
                  <a:pt x="0" y="11049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12700">
            <a:solidFill>
              <a:srgbClr val="D4A37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3" name="Shape 31"/>
          <p:cNvSpPr/>
          <p:nvPr/>
        </p:nvSpPr>
        <p:spPr>
          <a:xfrm>
            <a:off x="800100" y="76327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174367" y="228600"/>
                </a:moveTo>
                <a:cubicBezTo>
                  <a:pt x="178713" y="215325"/>
                  <a:pt x="187404" y="203299"/>
                  <a:pt x="197227" y="192941"/>
                </a:cubicBezTo>
                <a:cubicBezTo>
                  <a:pt x="216694" y="172462"/>
                  <a:pt x="228600" y="144780"/>
                  <a:pt x="228600" y="114300"/>
                </a:cubicBezTo>
                <a:cubicBezTo>
                  <a:pt x="228600" y="51197"/>
                  <a:pt x="177403" y="0"/>
                  <a:pt x="114300" y="0"/>
                </a:cubicBezTo>
                <a:cubicBezTo>
                  <a:pt x="51197" y="0"/>
                  <a:pt x="0" y="51197"/>
                  <a:pt x="0" y="114300"/>
                </a:cubicBezTo>
                <a:cubicBezTo>
                  <a:pt x="0" y="144780"/>
                  <a:pt x="11906" y="172462"/>
                  <a:pt x="31373" y="192941"/>
                </a:cubicBezTo>
                <a:cubicBezTo>
                  <a:pt x="41196" y="203299"/>
                  <a:pt x="49947" y="215325"/>
                  <a:pt x="54233" y="228600"/>
                </a:cubicBezTo>
                <a:lnTo>
                  <a:pt x="174308" y="228600"/>
                </a:lnTo>
                <a:close/>
                <a:moveTo>
                  <a:pt x="171450" y="257175"/>
                </a:moveTo>
                <a:lnTo>
                  <a:pt x="57150" y="257175"/>
                </a:lnTo>
                <a:lnTo>
                  <a:pt x="57150" y="266700"/>
                </a:lnTo>
                <a:cubicBezTo>
                  <a:pt x="57150" y="293013"/>
                  <a:pt x="78462" y="314325"/>
                  <a:pt x="104775" y="314325"/>
                </a:cubicBezTo>
                <a:lnTo>
                  <a:pt x="123825" y="314325"/>
                </a:lnTo>
                <a:cubicBezTo>
                  <a:pt x="150138" y="314325"/>
                  <a:pt x="171450" y="293013"/>
                  <a:pt x="171450" y="266700"/>
                </a:cubicBezTo>
                <a:lnTo>
                  <a:pt x="171450" y="257175"/>
                </a:lnTo>
                <a:close/>
                <a:moveTo>
                  <a:pt x="109537" y="66675"/>
                </a:moveTo>
                <a:cubicBezTo>
                  <a:pt x="85844" y="66675"/>
                  <a:pt x="66675" y="85844"/>
                  <a:pt x="66675" y="109537"/>
                </a:cubicBezTo>
                <a:cubicBezTo>
                  <a:pt x="66675" y="117455"/>
                  <a:pt x="60305" y="123825"/>
                  <a:pt x="52388" y="123825"/>
                </a:cubicBezTo>
                <a:cubicBezTo>
                  <a:pt x="44470" y="123825"/>
                  <a:pt x="38100" y="117455"/>
                  <a:pt x="38100" y="109537"/>
                </a:cubicBezTo>
                <a:cubicBezTo>
                  <a:pt x="38100" y="70068"/>
                  <a:pt x="70068" y="38100"/>
                  <a:pt x="109537" y="38100"/>
                </a:cubicBezTo>
                <a:cubicBezTo>
                  <a:pt x="117455" y="38100"/>
                  <a:pt x="123825" y="44470"/>
                  <a:pt x="123825" y="52388"/>
                </a:cubicBezTo>
                <a:cubicBezTo>
                  <a:pt x="123825" y="60305"/>
                  <a:pt x="117455" y="66675"/>
                  <a:pt x="109537" y="66675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4" name="Text 32"/>
          <p:cNvSpPr/>
          <p:nvPr/>
        </p:nvSpPr>
        <p:spPr>
          <a:xfrm>
            <a:off x="1257300" y="7632700"/>
            <a:ext cx="1041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關鍵洞察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1257300" y="8089900"/>
            <a:ext cx="104013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數位轉型的障礙不在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技術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，而在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實際營運場景的匹配度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r>
              <a:rPr lang="en-US" sz="16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強行推動全面數位化，反而會干擾現場作業，適得其反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890" y="757856"/>
            <a:ext cx="101047" cy="606284"/>
          </a:xfrm>
          <a:custGeom>
            <a:avLst/>
            <a:gdLst/>
            <a:ahLst/>
            <a:cxnLst/>
            <a:rect l="l" t="t" r="r" b="b"/>
            <a:pathLst>
              <a:path w="101047" h="606284">
                <a:moveTo>
                  <a:pt x="0" y="0"/>
                </a:moveTo>
                <a:lnTo>
                  <a:pt x="101047" y="0"/>
                </a:lnTo>
                <a:lnTo>
                  <a:pt x="101047" y="606284"/>
                </a:lnTo>
                <a:lnTo>
                  <a:pt x="0" y="606284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Text 1"/>
          <p:cNvSpPr/>
          <p:nvPr/>
        </p:nvSpPr>
        <p:spPr>
          <a:xfrm>
            <a:off x="757855" y="505237"/>
            <a:ext cx="6163891" cy="303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57855" y="858903"/>
            <a:ext cx="6290200" cy="5052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58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總結：兩家店家的共通點歸納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05237" y="1667282"/>
            <a:ext cx="15245526" cy="5406036"/>
          </a:xfrm>
          <a:custGeom>
            <a:avLst/>
            <a:gdLst/>
            <a:ahLst/>
            <a:cxnLst/>
            <a:rect l="l" t="t" r="r" b="b"/>
            <a:pathLst>
              <a:path w="15245526" h="5406036">
                <a:moveTo>
                  <a:pt x="101039" y="0"/>
                </a:moveTo>
                <a:lnTo>
                  <a:pt x="15144487" y="0"/>
                </a:lnTo>
                <a:cubicBezTo>
                  <a:pt x="15200289" y="0"/>
                  <a:pt x="15245526" y="45237"/>
                  <a:pt x="15245526" y="101039"/>
                </a:cubicBezTo>
                <a:lnTo>
                  <a:pt x="15245526" y="5304997"/>
                </a:lnTo>
                <a:cubicBezTo>
                  <a:pt x="15245526" y="5360799"/>
                  <a:pt x="15200289" y="5406036"/>
                  <a:pt x="15144487" y="5406036"/>
                </a:cubicBezTo>
                <a:lnTo>
                  <a:pt x="101039" y="5406036"/>
                </a:lnTo>
                <a:cubicBezTo>
                  <a:pt x="45237" y="5406036"/>
                  <a:pt x="0" y="5360799"/>
                  <a:pt x="0" y="5304997"/>
                </a:cubicBezTo>
                <a:lnTo>
                  <a:pt x="0" y="101039"/>
                </a:lnTo>
                <a:cubicBezTo>
                  <a:pt x="0" y="45274"/>
                  <a:pt x="45274" y="0"/>
                  <a:pt x="101039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Text 4"/>
          <p:cNvSpPr/>
          <p:nvPr/>
        </p:nvSpPr>
        <p:spPr>
          <a:xfrm>
            <a:off x="682070" y="1919901"/>
            <a:ext cx="14891860" cy="3915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387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共通問題對照表</a:t>
            </a:r>
            <a:endParaRPr lang="en-US" sz="1600" dirty="0"/>
          </a:p>
        </p:txBody>
      </p:sp>
      <p:graphicFrame>
        <p:nvGraphicFramePr>
          <p:cNvPr id="9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757855" y="2513554"/>
          <a:ext cx="14740289" cy="4307145"/>
        </p:xfrm>
        <a:graphic>
          <a:graphicData uri="http://schemas.openxmlformats.org/drawingml/2006/table">
            <a:tbl>
              <a:tblPr/>
              <a:tblGrid>
                <a:gridCol w="3953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6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1429">
                <a:tc>
                  <a:txBody>
                    <a:bodyPr/>
                    <a:lstStyle/>
                    <a:p>
                      <a:pPr algn="l"/>
                      <a:r>
                        <a:rPr lang="en-US" sz="1500" b="1" u="none" dirty="0">
                          <a:solidFill>
                            <a:srgbClr val="D4A373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問題類型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25400" cap="flat" cmpd="sng" algn="ctr">
                      <a:solidFill>
                        <a:srgbClr val="D4A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u="none" dirty="0">
                          <a:solidFill>
                            <a:srgbClr val="D4A373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老地方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25400" cap="flat" cmpd="sng" algn="ctr">
                      <a:solidFill>
                        <a:srgbClr val="D4A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u="none" dirty="0">
                          <a:solidFill>
                            <a:srgbClr val="D4A373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屏技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25400" cap="flat" cmpd="sng" algn="ctr">
                      <a:solidFill>
                        <a:srgbClr val="D4A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u="none" dirty="0">
                          <a:solidFill>
                            <a:srgbClr val="D4A373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共通本質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25400" cap="flat" cmpd="sng" algn="ctr">
                      <a:solidFill>
                        <a:srgbClr val="D4A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429">
                <a:tc>
                  <a:txBody>
                    <a:bodyPr/>
                    <a:lstStyle/>
                    <a:p>
                      <a:r>
                        <a:rPr lang="en-US" sz="1500" b="1" u="none" dirty="0">
                          <a:solidFill>
                            <a:srgbClr val="F5F5F1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人力資源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25400" cap="flat" cmpd="sng" algn="ctr">
                      <a:solidFill>
                        <a:srgbClr val="D4A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A8A39D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招不到好勞工老闆被綁住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25400" cap="flat" cmpd="sng" algn="ctr">
                      <a:solidFill>
                        <a:srgbClr val="D4A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A8A39D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訓練成本高流動率高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25400" cap="flat" cmpd="sng" algn="ctr">
                      <a:solidFill>
                        <a:srgbClr val="D4A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F5F5F1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人才斷層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25400" cap="flat" cmpd="sng" algn="ctr">
                      <a:solidFill>
                        <a:srgbClr val="D4A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429">
                <a:tc>
                  <a:txBody>
                    <a:bodyPr/>
                    <a:lstStyle/>
                    <a:p>
                      <a:r>
                        <a:rPr lang="en-US" sz="1500" b="1" u="none" dirty="0">
                          <a:solidFill>
                            <a:srgbClr val="F5F5F1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成本結構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A8A39D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三成本高漲利潤壓縮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A8A39D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人事成本高效率未提升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F5F5F1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成本失控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429">
                <a:tc>
                  <a:txBody>
                    <a:bodyPr/>
                    <a:lstStyle/>
                    <a:p>
                      <a:r>
                        <a:rPr lang="en-US" sz="1500" b="1" u="none" dirty="0">
                          <a:solidFill>
                            <a:srgbClr val="F5F5F1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流程效率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A8A39D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老闆分身乏術決策瓶頸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A8A39D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高峰期崩潰應接不暇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F5F5F1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缺乏彈性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429">
                <a:tc>
                  <a:txBody>
                    <a:bodyPr/>
                    <a:lstStyle/>
                    <a:p>
                      <a:r>
                        <a:rPr lang="en-US" sz="1500" b="1" u="none" dirty="0">
                          <a:solidFill>
                            <a:srgbClr val="F5F5F1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溝通成本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A8A39D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資訊不透明顧客常撲空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A8A39D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標示不清重複確認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u="none" dirty="0">
                          <a:solidFill>
                            <a:srgbClr val="F5F5F1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資訊落差</a:t>
                      </a:r>
                      <a:endParaRPr lang="en-US" sz="15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Shape 5"/>
          <p:cNvSpPr/>
          <p:nvPr/>
        </p:nvSpPr>
        <p:spPr>
          <a:xfrm>
            <a:off x="505237" y="7275413"/>
            <a:ext cx="4951322" cy="1869377"/>
          </a:xfrm>
          <a:custGeom>
            <a:avLst/>
            <a:gdLst/>
            <a:ahLst/>
            <a:cxnLst/>
            <a:rect l="l" t="t" r="r" b="b"/>
            <a:pathLst>
              <a:path w="4951322" h="1869377">
                <a:moveTo>
                  <a:pt x="101040" y="0"/>
                </a:moveTo>
                <a:lnTo>
                  <a:pt x="4850283" y="0"/>
                </a:lnTo>
                <a:cubicBezTo>
                  <a:pt x="4906085" y="0"/>
                  <a:pt x="4951322" y="45237"/>
                  <a:pt x="4951322" y="101040"/>
                </a:cubicBezTo>
                <a:lnTo>
                  <a:pt x="4951322" y="1768337"/>
                </a:lnTo>
                <a:cubicBezTo>
                  <a:pt x="4951322" y="1824140"/>
                  <a:pt x="4906085" y="1869377"/>
                  <a:pt x="4850283" y="1869377"/>
                </a:cubicBezTo>
                <a:lnTo>
                  <a:pt x="101040" y="1869377"/>
                </a:lnTo>
                <a:cubicBezTo>
                  <a:pt x="45237" y="1869377"/>
                  <a:pt x="0" y="1824140"/>
                  <a:pt x="0" y="1768337"/>
                </a:cubicBezTo>
                <a:lnTo>
                  <a:pt x="0" y="101040"/>
                </a:lnTo>
                <a:cubicBezTo>
                  <a:pt x="0" y="45274"/>
                  <a:pt x="45274" y="0"/>
                  <a:pt x="101040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6"/>
          <p:cNvSpPr/>
          <p:nvPr/>
        </p:nvSpPr>
        <p:spPr>
          <a:xfrm>
            <a:off x="2625259" y="7477507"/>
            <a:ext cx="707332" cy="707332"/>
          </a:xfrm>
          <a:custGeom>
            <a:avLst/>
            <a:gdLst/>
            <a:ahLst/>
            <a:cxnLst/>
            <a:rect l="l" t="t" r="r" b="b"/>
            <a:pathLst>
              <a:path w="707332" h="707332">
                <a:moveTo>
                  <a:pt x="353666" y="0"/>
                </a:moveTo>
                <a:lnTo>
                  <a:pt x="353666" y="0"/>
                </a:lnTo>
                <a:cubicBezTo>
                  <a:pt x="548859" y="0"/>
                  <a:pt x="707332" y="158472"/>
                  <a:pt x="707332" y="353666"/>
                </a:cubicBezTo>
                <a:lnTo>
                  <a:pt x="707332" y="353666"/>
                </a:lnTo>
                <a:cubicBezTo>
                  <a:pt x="707332" y="548859"/>
                  <a:pt x="548859" y="707332"/>
                  <a:pt x="353666" y="707332"/>
                </a:cubicBezTo>
                <a:lnTo>
                  <a:pt x="353666" y="707332"/>
                </a:lnTo>
                <a:cubicBezTo>
                  <a:pt x="158472" y="707332"/>
                  <a:pt x="0" y="548859"/>
                  <a:pt x="0" y="353666"/>
                </a:cubicBezTo>
                <a:lnTo>
                  <a:pt x="0" y="353666"/>
                </a:lnTo>
                <a:cubicBezTo>
                  <a:pt x="0" y="158472"/>
                  <a:pt x="158472" y="0"/>
                  <a:pt x="353666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0" name="Shape 7"/>
          <p:cNvSpPr/>
          <p:nvPr/>
        </p:nvSpPr>
        <p:spPr>
          <a:xfrm>
            <a:off x="2789461" y="7679602"/>
            <a:ext cx="378928" cy="303142"/>
          </a:xfrm>
          <a:custGeom>
            <a:avLst/>
            <a:gdLst/>
            <a:ahLst/>
            <a:cxnLst/>
            <a:rect l="l" t="t" r="r" b="b"/>
            <a:pathLst>
              <a:path w="378928" h="303142">
                <a:moveTo>
                  <a:pt x="189464" y="9473"/>
                </a:moveTo>
                <a:cubicBezTo>
                  <a:pt x="223448" y="9473"/>
                  <a:pt x="251040" y="37064"/>
                  <a:pt x="251040" y="71049"/>
                </a:cubicBezTo>
                <a:cubicBezTo>
                  <a:pt x="251040" y="105034"/>
                  <a:pt x="223448" y="132625"/>
                  <a:pt x="189464" y="132625"/>
                </a:cubicBezTo>
                <a:cubicBezTo>
                  <a:pt x="155479" y="132625"/>
                  <a:pt x="127888" y="105034"/>
                  <a:pt x="127888" y="71049"/>
                </a:cubicBezTo>
                <a:cubicBezTo>
                  <a:pt x="127888" y="37064"/>
                  <a:pt x="155479" y="9473"/>
                  <a:pt x="189464" y="9473"/>
                </a:cubicBezTo>
                <a:close/>
                <a:moveTo>
                  <a:pt x="56839" y="52103"/>
                </a:moveTo>
                <a:cubicBezTo>
                  <a:pt x="80367" y="52103"/>
                  <a:pt x="99469" y="71204"/>
                  <a:pt x="99469" y="94732"/>
                </a:cubicBezTo>
                <a:cubicBezTo>
                  <a:pt x="99469" y="118260"/>
                  <a:pt x="80367" y="137361"/>
                  <a:pt x="56839" y="137361"/>
                </a:cubicBezTo>
                <a:cubicBezTo>
                  <a:pt x="33311" y="137361"/>
                  <a:pt x="14210" y="118260"/>
                  <a:pt x="14210" y="94732"/>
                </a:cubicBezTo>
                <a:cubicBezTo>
                  <a:pt x="14210" y="71204"/>
                  <a:pt x="33311" y="52103"/>
                  <a:pt x="56839" y="52103"/>
                </a:cubicBezTo>
                <a:close/>
                <a:moveTo>
                  <a:pt x="0" y="246303"/>
                </a:moveTo>
                <a:cubicBezTo>
                  <a:pt x="0" y="204443"/>
                  <a:pt x="33926" y="170517"/>
                  <a:pt x="75786" y="170517"/>
                </a:cubicBezTo>
                <a:cubicBezTo>
                  <a:pt x="83364" y="170517"/>
                  <a:pt x="90706" y="171642"/>
                  <a:pt x="97633" y="173715"/>
                </a:cubicBezTo>
                <a:cubicBezTo>
                  <a:pt x="78154" y="195503"/>
                  <a:pt x="66312" y="224278"/>
                  <a:pt x="66312" y="255776"/>
                </a:cubicBezTo>
                <a:lnTo>
                  <a:pt x="66312" y="265249"/>
                </a:lnTo>
                <a:cubicBezTo>
                  <a:pt x="66312" y="271999"/>
                  <a:pt x="67733" y="278393"/>
                  <a:pt x="70279" y="284196"/>
                </a:cubicBezTo>
                <a:lnTo>
                  <a:pt x="18946" y="284196"/>
                </a:lnTo>
                <a:cubicBezTo>
                  <a:pt x="8467" y="284196"/>
                  <a:pt x="0" y="275729"/>
                  <a:pt x="0" y="265249"/>
                </a:cubicBezTo>
                <a:lnTo>
                  <a:pt x="0" y="246303"/>
                </a:lnTo>
                <a:close/>
                <a:moveTo>
                  <a:pt x="308648" y="284196"/>
                </a:moveTo>
                <a:cubicBezTo>
                  <a:pt x="311194" y="278393"/>
                  <a:pt x="312615" y="271999"/>
                  <a:pt x="312615" y="265249"/>
                </a:cubicBezTo>
                <a:lnTo>
                  <a:pt x="312615" y="255776"/>
                </a:lnTo>
                <a:cubicBezTo>
                  <a:pt x="312615" y="224278"/>
                  <a:pt x="300774" y="195503"/>
                  <a:pt x="281295" y="173715"/>
                </a:cubicBezTo>
                <a:cubicBezTo>
                  <a:pt x="288222" y="171642"/>
                  <a:pt x="295564" y="170517"/>
                  <a:pt x="303142" y="170517"/>
                </a:cubicBezTo>
                <a:cubicBezTo>
                  <a:pt x="345002" y="170517"/>
                  <a:pt x="378928" y="204443"/>
                  <a:pt x="378928" y="246303"/>
                </a:cubicBezTo>
                <a:lnTo>
                  <a:pt x="378928" y="265249"/>
                </a:lnTo>
                <a:cubicBezTo>
                  <a:pt x="378928" y="275729"/>
                  <a:pt x="370461" y="284196"/>
                  <a:pt x="359981" y="284196"/>
                </a:cubicBezTo>
                <a:lnTo>
                  <a:pt x="308648" y="284196"/>
                </a:lnTo>
                <a:close/>
                <a:moveTo>
                  <a:pt x="279459" y="94732"/>
                </a:moveTo>
                <a:cubicBezTo>
                  <a:pt x="279459" y="71204"/>
                  <a:pt x="298561" y="52103"/>
                  <a:pt x="322089" y="52103"/>
                </a:cubicBezTo>
                <a:cubicBezTo>
                  <a:pt x="345616" y="52103"/>
                  <a:pt x="364718" y="71204"/>
                  <a:pt x="364718" y="94732"/>
                </a:cubicBezTo>
                <a:cubicBezTo>
                  <a:pt x="364718" y="118260"/>
                  <a:pt x="345616" y="137361"/>
                  <a:pt x="322089" y="137361"/>
                </a:cubicBezTo>
                <a:cubicBezTo>
                  <a:pt x="298561" y="137361"/>
                  <a:pt x="279459" y="118260"/>
                  <a:pt x="279459" y="94732"/>
                </a:cubicBezTo>
                <a:close/>
                <a:moveTo>
                  <a:pt x="94732" y="255776"/>
                </a:moveTo>
                <a:cubicBezTo>
                  <a:pt x="94732" y="203437"/>
                  <a:pt x="137124" y="161044"/>
                  <a:pt x="189464" y="161044"/>
                </a:cubicBezTo>
                <a:cubicBezTo>
                  <a:pt x="241803" y="161044"/>
                  <a:pt x="284196" y="203437"/>
                  <a:pt x="284196" y="255776"/>
                </a:cubicBezTo>
                <a:lnTo>
                  <a:pt x="284196" y="265249"/>
                </a:lnTo>
                <a:cubicBezTo>
                  <a:pt x="284196" y="275729"/>
                  <a:pt x="275729" y="284196"/>
                  <a:pt x="265249" y="284196"/>
                </a:cubicBezTo>
                <a:lnTo>
                  <a:pt x="113678" y="284196"/>
                </a:lnTo>
                <a:cubicBezTo>
                  <a:pt x="103199" y="284196"/>
                  <a:pt x="94732" y="275729"/>
                  <a:pt x="94732" y="265249"/>
                </a:cubicBezTo>
                <a:lnTo>
                  <a:pt x="94732" y="255776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8"/>
          <p:cNvSpPr/>
          <p:nvPr/>
        </p:nvSpPr>
        <p:spPr>
          <a:xfrm>
            <a:off x="650493" y="8285887"/>
            <a:ext cx="4660811" cy="35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79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缺工與人才斷層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63124" y="8690076"/>
            <a:ext cx="4635549" cy="2526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92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有錢也請不到合適的人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5654904" y="7275413"/>
            <a:ext cx="4951322" cy="1869377"/>
          </a:xfrm>
          <a:custGeom>
            <a:avLst/>
            <a:gdLst/>
            <a:ahLst/>
            <a:cxnLst/>
            <a:rect l="l" t="t" r="r" b="b"/>
            <a:pathLst>
              <a:path w="4951322" h="1869377">
                <a:moveTo>
                  <a:pt x="101040" y="0"/>
                </a:moveTo>
                <a:lnTo>
                  <a:pt x="4850283" y="0"/>
                </a:lnTo>
                <a:cubicBezTo>
                  <a:pt x="4906085" y="0"/>
                  <a:pt x="4951322" y="45237"/>
                  <a:pt x="4951322" y="101040"/>
                </a:cubicBezTo>
                <a:lnTo>
                  <a:pt x="4951322" y="1768337"/>
                </a:lnTo>
                <a:cubicBezTo>
                  <a:pt x="4951322" y="1824140"/>
                  <a:pt x="4906085" y="1869377"/>
                  <a:pt x="4850283" y="1869377"/>
                </a:cubicBezTo>
                <a:lnTo>
                  <a:pt x="101040" y="1869377"/>
                </a:lnTo>
                <a:cubicBezTo>
                  <a:pt x="45237" y="1869377"/>
                  <a:pt x="0" y="1824140"/>
                  <a:pt x="0" y="1768337"/>
                </a:cubicBezTo>
                <a:lnTo>
                  <a:pt x="0" y="101040"/>
                </a:lnTo>
                <a:cubicBezTo>
                  <a:pt x="0" y="45274"/>
                  <a:pt x="45274" y="0"/>
                  <a:pt x="101040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4" name="Shape 11"/>
          <p:cNvSpPr/>
          <p:nvPr/>
        </p:nvSpPr>
        <p:spPr>
          <a:xfrm>
            <a:off x="7774926" y="7477507"/>
            <a:ext cx="707332" cy="707332"/>
          </a:xfrm>
          <a:custGeom>
            <a:avLst/>
            <a:gdLst/>
            <a:ahLst/>
            <a:cxnLst/>
            <a:rect l="l" t="t" r="r" b="b"/>
            <a:pathLst>
              <a:path w="707332" h="707332">
                <a:moveTo>
                  <a:pt x="353666" y="0"/>
                </a:moveTo>
                <a:lnTo>
                  <a:pt x="353666" y="0"/>
                </a:lnTo>
                <a:cubicBezTo>
                  <a:pt x="548859" y="0"/>
                  <a:pt x="707332" y="158472"/>
                  <a:pt x="707332" y="353666"/>
                </a:cubicBezTo>
                <a:lnTo>
                  <a:pt x="707332" y="353666"/>
                </a:lnTo>
                <a:cubicBezTo>
                  <a:pt x="707332" y="548859"/>
                  <a:pt x="548859" y="707332"/>
                  <a:pt x="353666" y="707332"/>
                </a:cubicBezTo>
                <a:lnTo>
                  <a:pt x="353666" y="707332"/>
                </a:lnTo>
                <a:cubicBezTo>
                  <a:pt x="158472" y="707332"/>
                  <a:pt x="0" y="548859"/>
                  <a:pt x="0" y="353666"/>
                </a:cubicBezTo>
                <a:lnTo>
                  <a:pt x="0" y="353666"/>
                </a:lnTo>
                <a:cubicBezTo>
                  <a:pt x="0" y="158472"/>
                  <a:pt x="158472" y="0"/>
                  <a:pt x="353666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5" name="Shape 12"/>
          <p:cNvSpPr/>
          <p:nvPr/>
        </p:nvSpPr>
        <p:spPr>
          <a:xfrm>
            <a:off x="7977021" y="7679602"/>
            <a:ext cx="303142" cy="303142"/>
          </a:xfrm>
          <a:custGeom>
            <a:avLst/>
            <a:gdLst/>
            <a:ahLst/>
            <a:cxnLst/>
            <a:rect l="l" t="t" r="r" b="b"/>
            <a:pathLst>
              <a:path w="303142" h="303142">
                <a:moveTo>
                  <a:pt x="37893" y="37893"/>
                </a:moveTo>
                <a:cubicBezTo>
                  <a:pt x="37893" y="27413"/>
                  <a:pt x="29426" y="18946"/>
                  <a:pt x="18946" y="18946"/>
                </a:cubicBezTo>
                <a:cubicBezTo>
                  <a:pt x="8467" y="18946"/>
                  <a:pt x="0" y="27413"/>
                  <a:pt x="0" y="37893"/>
                </a:cubicBezTo>
                <a:lnTo>
                  <a:pt x="0" y="236830"/>
                </a:lnTo>
                <a:cubicBezTo>
                  <a:pt x="0" y="263000"/>
                  <a:pt x="21196" y="284196"/>
                  <a:pt x="47366" y="284196"/>
                </a:cubicBezTo>
                <a:lnTo>
                  <a:pt x="284196" y="284196"/>
                </a:lnTo>
                <a:cubicBezTo>
                  <a:pt x="294676" y="284196"/>
                  <a:pt x="303142" y="275729"/>
                  <a:pt x="303142" y="265249"/>
                </a:cubicBezTo>
                <a:cubicBezTo>
                  <a:pt x="303142" y="254770"/>
                  <a:pt x="294676" y="246303"/>
                  <a:pt x="284196" y="246303"/>
                </a:cubicBezTo>
                <a:lnTo>
                  <a:pt x="47366" y="246303"/>
                </a:lnTo>
                <a:cubicBezTo>
                  <a:pt x="42156" y="246303"/>
                  <a:pt x="37893" y="242040"/>
                  <a:pt x="37893" y="236830"/>
                </a:cubicBezTo>
                <a:lnTo>
                  <a:pt x="37893" y="37893"/>
                </a:lnTo>
                <a:close/>
                <a:moveTo>
                  <a:pt x="278630" y="89166"/>
                </a:moveTo>
                <a:cubicBezTo>
                  <a:pt x="286031" y="81766"/>
                  <a:pt x="286031" y="69746"/>
                  <a:pt x="278630" y="62345"/>
                </a:cubicBezTo>
                <a:cubicBezTo>
                  <a:pt x="271229" y="54945"/>
                  <a:pt x="259210" y="54945"/>
                  <a:pt x="251809" y="62345"/>
                </a:cubicBezTo>
                <a:lnTo>
                  <a:pt x="189464" y="124750"/>
                </a:lnTo>
                <a:lnTo>
                  <a:pt x="155479" y="90824"/>
                </a:lnTo>
                <a:cubicBezTo>
                  <a:pt x="148078" y="83423"/>
                  <a:pt x="136059" y="83423"/>
                  <a:pt x="128658" y="90824"/>
                </a:cubicBezTo>
                <a:lnTo>
                  <a:pt x="71819" y="147663"/>
                </a:lnTo>
                <a:cubicBezTo>
                  <a:pt x="64418" y="155064"/>
                  <a:pt x="64418" y="167083"/>
                  <a:pt x="71819" y="174484"/>
                </a:cubicBezTo>
                <a:cubicBezTo>
                  <a:pt x="79220" y="181885"/>
                  <a:pt x="91239" y="181885"/>
                  <a:pt x="98640" y="174484"/>
                </a:cubicBezTo>
                <a:lnTo>
                  <a:pt x="142098" y="131026"/>
                </a:lnTo>
                <a:lnTo>
                  <a:pt x="176083" y="165011"/>
                </a:lnTo>
                <a:cubicBezTo>
                  <a:pt x="183484" y="172412"/>
                  <a:pt x="195503" y="172412"/>
                  <a:pt x="202904" y="165011"/>
                </a:cubicBezTo>
                <a:lnTo>
                  <a:pt x="278690" y="89226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6" name="Text 13"/>
          <p:cNvSpPr/>
          <p:nvPr/>
        </p:nvSpPr>
        <p:spPr>
          <a:xfrm>
            <a:off x="5800160" y="8285887"/>
            <a:ext cx="4660811" cy="35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79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高營運成本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5812791" y="8690076"/>
            <a:ext cx="4635549" cy="2526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92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人事與原物料雙重夾擊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10804572" y="7275413"/>
            <a:ext cx="4951322" cy="1869377"/>
          </a:xfrm>
          <a:custGeom>
            <a:avLst/>
            <a:gdLst/>
            <a:ahLst/>
            <a:cxnLst/>
            <a:rect l="l" t="t" r="r" b="b"/>
            <a:pathLst>
              <a:path w="4951322" h="1869377">
                <a:moveTo>
                  <a:pt x="101040" y="0"/>
                </a:moveTo>
                <a:lnTo>
                  <a:pt x="4850283" y="0"/>
                </a:lnTo>
                <a:cubicBezTo>
                  <a:pt x="4906085" y="0"/>
                  <a:pt x="4951322" y="45237"/>
                  <a:pt x="4951322" y="101040"/>
                </a:cubicBezTo>
                <a:lnTo>
                  <a:pt x="4951322" y="1768337"/>
                </a:lnTo>
                <a:cubicBezTo>
                  <a:pt x="4951322" y="1824140"/>
                  <a:pt x="4906085" y="1869377"/>
                  <a:pt x="4850283" y="1869377"/>
                </a:cubicBezTo>
                <a:lnTo>
                  <a:pt x="101040" y="1869377"/>
                </a:lnTo>
                <a:cubicBezTo>
                  <a:pt x="45237" y="1869377"/>
                  <a:pt x="0" y="1824140"/>
                  <a:pt x="0" y="1768337"/>
                </a:cubicBezTo>
                <a:lnTo>
                  <a:pt x="0" y="101040"/>
                </a:lnTo>
                <a:cubicBezTo>
                  <a:pt x="0" y="45274"/>
                  <a:pt x="45274" y="0"/>
                  <a:pt x="101040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9" name="Shape 16"/>
          <p:cNvSpPr/>
          <p:nvPr/>
        </p:nvSpPr>
        <p:spPr>
          <a:xfrm>
            <a:off x="12924594" y="7477507"/>
            <a:ext cx="707332" cy="707332"/>
          </a:xfrm>
          <a:custGeom>
            <a:avLst/>
            <a:gdLst/>
            <a:ahLst/>
            <a:cxnLst/>
            <a:rect l="l" t="t" r="r" b="b"/>
            <a:pathLst>
              <a:path w="707332" h="707332">
                <a:moveTo>
                  <a:pt x="353666" y="0"/>
                </a:moveTo>
                <a:lnTo>
                  <a:pt x="353666" y="0"/>
                </a:lnTo>
                <a:cubicBezTo>
                  <a:pt x="548859" y="0"/>
                  <a:pt x="707332" y="158472"/>
                  <a:pt x="707332" y="353666"/>
                </a:cubicBezTo>
                <a:lnTo>
                  <a:pt x="707332" y="353666"/>
                </a:lnTo>
                <a:cubicBezTo>
                  <a:pt x="707332" y="548859"/>
                  <a:pt x="548859" y="707332"/>
                  <a:pt x="353666" y="707332"/>
                </a:cubicBezTo>
                <a:lnTo>
                  <a:pt x="353666" y="707332"/>
                </a:lnTo>
                <a:cubicBezTo>
                  <a:pt x="158472" y="707332"/>
                  <a:pt x="0" y="548859"/>
                  <a:pt x="0" y="353666"/>
                </a:cubicBezTo>
                <a:lnTo>
                  <a:pt x="0" y="353666"/>
                </a:lnTo>
                <a:cubicBezTo>
                  <a:pt x="0" y="158472"/>
                  <a:pt x="158472" y="0"/>
                  <a:pt x="353666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0" name="Shape 17"/>
          <p:cNvSpPr/>
          <p:nvPr/>
        </p:nvSpPr>
        <p:spPr>
          <a:xfrm>
            <a:off x="13126688" y="7679602"/>
            <a:ext cx="303142" cy="303142"/>
          </a:xfrm>
          <a:custGeom>
            <a:avLst/>
            <a:gdLst/>
            <a:ahLst/>
            <a:cxnLst/>
            <a:rect l="l" t="t" r="r" b="b"/>
            <a:pathLst>
              <a:path w="303142" h="303142">
                <a:moveTo>
                  <a:pt x="151571" y="0"/>
                </a:moveTo>
                <a:cubicBezTo>
                  <a:pt x="160275" y="0"/>
                  <a:pt x="168268" y="4796"/>
                  <a:pt x="172412" y="12434"/>
                </a:cubicBezTo>
                <a:lnTo>
                  <a:pt x="300300" y="249263"/>
                </a:lnTo>
                <a:cubicBezTo>
                  <a:pt x="304267" y="256605"/>
                  <a:pt x="304090" y="265486"/>
                  <a:pt x="299827" y="272650"/>
                </a:cubicBezTo>
                <a:cubicBezTo>
                  <a:pt x="295564" y="279814"/>
                  <a:pt x="287807" y="284196"/>
                  <a:pt x="279459" y="284196"/>
                </a:cubicBezTo>
                <a:lnTo>
                  <a:pt x="23683" y="284196"/>
                </a:lnTo>
                <a:cubicBezTo>
                  <a:pt x="15335" y="284196"/>
                  <a:pt x="7638" y="279814"/>
                  <a:pt x="3316" y="272650"/>
                </a:cubicBezTo>
                <a:cubicBezTo>
                  <a:pt x="-1007" y="265486"/>
                  <a:pt x="-1125" y="256605"/>
                  <a:pt x="2842" y="249263"/>
                </a:cubicBezTo>
                <a:lnTo>
                  <a:pt x="130730" y="12434"/>
                </a:lnTo>
                <a:cubicBezTo>
                  <a:pt x="134875" y="4796"/>
                  <a:pt x="142868" y="0"/>
                  <a:pt x="151571" y="0"/>
                </a:cubicBezTo>
                <a:close/>
                <a:moveTo>
                  <a:pt x="151571" y="99469"/>
                </a:moveTo>
                <a:cubicBezTo>
                  <a:pt x="143697" y="99469"/>
                  <a:pt x="137361" y="105804"/>
                  <a:pt x="137361" y="113678"/>
                </a:cubicBezTo>
                <a:lnTo>
                  <a:pt x="137361" y="179991"/>
                </a:lnTo>
                <a:cubicBezTo>
                  <a:pt x="137361" y="187865"/>
                  <a:pt x="143697" y="194200"/>
                  <a:pt x="151571" y="194200"/>
                </a:cubicBezTo>
                <a:cubicBezTo>
                  <a:pt x="159446" y="194200"/>
                  <a:pt x="165781" y="187865"/>
                  <a:pt x="165781" y="179991"/>
                </a:cubicBezTo>
                <a:lnTo>
                  <a:pt x="165781" y="113678"/>
                </a:lnTo>
                <a:cubicBezTo>
                  <a:pt x="165781" y="105804"/>
                  <a:pt x="159446" y="99469"/>
                  <a:pt x="151571" y="99469"/>
                </a:cubicBezTo>
                <a:close/>
                <a:moveTo>
                  <a:pt x="167379" y="227357"/>
                </a:moveTo>
                <a:cubicBezTo>
                  <a:pt x="167739" y="221489"/>
                  <a:pt x="164813" y="215906"/>
                  <a:pt x="159783" y="212863"/>
                </a:cubicBezTo>
                <a:cubicBezTo>
                  <a:pt x="154752" y="209821"/>
                  <a:pt x="148449" y="209821"/>
                  <a:pt x="143419" y="212863"/>
                </a:cubicBezTo>
                <a:cubicBezTo>
                  <a:pt x="138389" y="215906"/>
                  <a:pt x="135462" y="221489"/>
                  <a:pt x="135822" y="227357"/>
                </a:cubicBezTo>
                <a:cubicBezTo>
                  <a:pt x="135462" y="233225"/>
                  <a:pt x="138389" y="238807"/>
                  <a:pt x="143419" y="241850"/>
                </a:cubicBezTo>
                <a:cubicBezTo>
                  <a:pt x="148449" y="244893"/>
                  <a:pt x="154752" y="244893"/>
                  <a:pt x="159783" y="241850"/>
                </a:cubicBezTo>
                <a:cubicBezTo>
                  <a:pt x="164813" y="238807"/>
                  <a:pt x="167739" y="233225"/>
                  <a:pt x="167379" y="227357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1" name="Text 18"/>
          <p:cNvSpPr/>
          <p:nvPr/>
        </p:nvSpPr>
        <p:spPr>
          <a:xfrm>
            <a:off x="10949828" y="8285887"/>
            <a:ext cx="4660811" cy="35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79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流程缺乏彈性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10962458" y="8690076"/>
            <a:ext cx="4635549" cy="2526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92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無法應對高峰期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58800" y="762000"/>
            <a:ext cx="101600" cy="609600"/>
          </a:xfrm>
          <a:custGeom>
            <a:avLst/>
            <a:gdLst/>
            <a:ahLst/>
            <a:cxnLst/>
            <a:rect l="l" t="t" r="r" b="b"/>
            <a:pathLst>
              <a:path w="101600" h="609600">
                <a:moveTo>
                  <a:pt x="0" y="0"/>
                </a:moveTo>
                <a:lnTo>
                  <a:pt x="101600" y="0"/>
                </a:lnTo>
                <a:lnTo>
                  <a:pt x="101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Text 1"/>
          <p:cNvSpPr/>
          <p:nvPr/>
        </p:nvSpPr>
        <p:spPr>
          <a:xfrm>
            <a:off x="762000" y="508000"/>
            <a:ext cx="6413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62000" y="863600"/>
            <a:ext cx="6540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解決方案核心：LINE 官方帳號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33400" y="1676400"/>
            <a:ext cx="6743700" cy="3048000"/>
          </a:xfrm>
          <a:custGeom>
            <a:avLst/>
            <a:gdLst/>
            <a:ahLst/>
            <a:cxnLst/>
            <a:rect l="l" t="t" r="r" b="b"/>
            <a:pathLst>
              <a:path w="6743700" h="3048000">
                <a:moveTo>
                  <a:pt x="50800" y="0"/>
                </a:moveTo>
                <a:lnTo>
                  <a:pt x="6642110" y="0"/>
                </a:lnTo>
                <a:cubicBezTo>
                  <a:pt x="6698217" y="0"/>
                  <a:pt x="6743700" y="45483"/>
                  <a:pt x="6743700" y="101590"/>
                </a:cubicBezTo>
                <a:lnTo>
                  <a:pt x="6743700" y="2946410"/>
                </a:lnTo>
                <a:cubicBezTo>
                  <a:pt x="6743700" y="3002517"/>
                  <a:pt x="6698217" y="3048000"/>
                  <a:pt x="6642110" y="3048000"/>
                </a:cubicBezTo>
                <a:lnTo>
                  <a:pt x="50800" y="3048000"/>
                </a:lnTo>
                <a:cubicBezTo>
                  <a:pt x="22763" y="3048000"/>
                  <a:pt x="0" y="3025237"/>
                  <a:pt x="0" y="299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4"/>
          <p:cNvSpPr/>
          <p:nvPr/>
        </p:nvSpPr>
        <p:spPr>
          <a:xfrm>
            <a:off x="533400" y="1676400"/>
            <a:ext cx="50800" cy="3048000"/>
          </a:xfrm>
          <a:custGeom>
            <a:avLst/>
            <a:gdLst/>
            <a:ahLst/>
            <a:cxnLst/>
            <a:rect l="l" t="t" r="r" b="b"/>
            <a:pathLst>
              <a:path w="50800" h="3048000">
                <a:moveTo>
                  <a:pt x="50800" y="0"/>
                </a:moveTo>
                <a:lnTo>
                  <a:pt x="50800" y="0"/>
                </a:lnTo>
                <a:lnTo>
                  <a:pt x="50800" y="3048000"/>
                </a:lnTo>
                <a:lnTo>
                  <a:pt x="50800" y="3048000"/>
                </a:lnTo>
                <a:cubicBezTo>
                  <a:pt x="22763" y="3048000"/>
                  <a:pt x="0" y="3025237"/>
                  <a:pt x="0" y="299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5"/>
          <p:cNvSpPr/>
          <p:nvPr/>
        </p:nvSpPr>
        <p:spPr>
          <a:xfrm>
            <a:off x="81280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Shape 6"/>
          <p:cNvSpPr/>
          <p:nvPr/>
        </p:nvSpPr>
        <p:spPr>
          <a:xfrm>
            <a:off x="990600" y="2108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22250" y="127000"/>
                </a:moveTo>
                <a:cubicBezTo>
                  <a:pt x="222250" y="74430"/>
                  <a:pt x="179570" y="31750"/>
                  <a:pt x="127000" y="31750"/>
                </a:cubicBezTo>
                <a:cubicBezTo>
                  <a:pt x="74430" y="31750"/>
                  <a:pt x="31750" y="74430"/>
                  <a:pt x="31750" y="127000"/>
                </a:cubicBezTo>
                <a:cubicBezTo>
                  <a:pt x="31750" y="179570"/>
                  <a:pt x="74430" y="222250"/>
                  <a:pt x="127000" y="222250"/>
                </a:cubicBezTo>
                <a:cubicBezTo>
                  <a:pt x="179570" y="222250"/>
                  <a:pt x="222250" y="179570"/>
                  <a:pt x="222250" y="127000"/>
                </a:cubicBezTo>
                <a:close/>
                <a:moveTo>
                  <a:pt x="0" y="127000"/>
                </a:moveTo>
                <a:cubicBezTo>
                  <a:pt x="0" y="56907"/>
                  <a:pt x="56907" y="0"/>
                  <a:pt x="127000" y="0"/>
                </a:cubicBezTo>
                <a:cubicBezTo>
                  <a:pt x="197093" y="0"/>
                  <a:pt x="254000" y="56907"/>
                  <a:pt x="254000" y="127000"/>
                </a:cubicBezTo>
                <a:cubicBezTo>
                  <a:pt x="254000" y="197093"/>
                  <a:pt x="197093" y="254000"/>
                  <a:pt x="127000" y="254000"/>
                </a:cubicBezTo>
                <a:cubicBezTo>
                  <a:pt x="56907" y="254000"/>
                  <a:pt x="0" y="197093"/>
                  <a:pt x="0" y="127000"/>
                </a:cubicBezTo>
                <a:close/>
                <a:moveTo>
                  <a:pt x="127000" y="166688"/>
                </a:moveTo>
                <a:cubicBezTo>
                  <a:pt x="148904" y="166688"/>
                  <a:pt x="166688" y="148904"/>
                  <a:pt x="166688" y="127000"/>
                </a:cubicBezTo>
                <a:cubicBezTo>
                  <a:pt x="166688" y="105096"/>
                  <a:pt x="148904" y="87313"/>
                  <a:pt x="127000" y="87313"/>
                </a:cubicBezTo>
                <a:cubicBezTo>
                  <a:pt x="105096" y="87313"/>
                  <a:pt x="87313" y="105096"/>
                  <a:pt x="87313" y="127000"/>
                </a:cubicBezTo>
                <a:cubicBezTo>
                  <a:pt x="87313" y="148904"/>
                  <a:pt x="105096" y="166688"/>
                  <a:pt x="127000" y="166688"/>
                </a:cubicBezTo>
                <a:close/>
                <a:moveTo>
                  <a:pt x="127000" y="55563"/>
                </a:moveTo>
                <a:cubicBezTo>
                  <a:pt x="166427" y="55563"/>
                  <a:pt x="198438" y="87573"/>
                  <a:pt x="198438" y="127000"/>
                </a:cubicBezTo>
                <a:cubicBezTo>
                  <a:pt x="198438" y="166427"/>
                  <a:pt x="166427" y="198438"/>
                  <a:pt x="127000" y="198438"/>
                </a:cubicBezTo>
                <a:cubicBezTo>
                  <a:pt x="87573" y="198438"/>
                  <a:pt x="55563" y="166427"/>
                  <a:pt x="55563" y="127000"/>
                </a:cubicBezTo>
                <a:cubicBezTo>
                  <a:pt x="55563" y="87573"/>
                  <a:pt x="87573" y="55563"/>
                  <a:pt x="127000" y="55563"/>
                </a:cubicBezTo>
                <a:close/>
                <a:moveTo>
                  <a:pt x="111125" y="127000"/>
                </a:moveTo>
                <a:cubicBezTo>
                  <a:pt x="111125" y="118238"/>
                  <a:pt x="118238" y="111125"/>
                  <a:pt x="127000" y="111125"/>
                </a:cubicBezTo>
                <a:cubicBezTo>
                  <a:pt x="135762" y="111125"/>
                  <a:pt x="142875" y="118238"/>
                  <a:pt x="142875" y="127000"/>
                </a:cubicBezTo>
                <a:cubicBezTo>
                  <a:pt x="142875" y="135762"/>
                  <a:pt x="135762" y="142875"/>
                  <a:pt x="127000" y="142875"/>
                </a:cubicBezTo>
                <a:cubicBezTo>
                  <a:pt x="118238" y="142875"/>
                  <a:pt x="111125" y="135762"/>
                  <a:pt x="111125" y="12700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1574800" y="2038350"/>
            <a:ext cx="1409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策略定位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38200" y="2743200"/>
            <a:ext cx="50800" cy="787400"/>
          </a:xfrm>
          <a:custGeom>
            <a:avLst/>
            <a:gdLst/>
            <a:ahLst/>
            <a:cxnLst/>
            <a:rect l="l" t="t" r="r" b="b"/>
            <a:pathLst>
              <a:path w="50800" h="787400">
                <a:moveTo>
                  <a:pt x="0" y="0"/>
                </a:moveTo>
                <a:lnTo>
                  <a:pt x="50800" y="0"/>
                </a:lnTo>
                <a:lnTo>
                  <a:pt x="50800" y="787400"/>
                </a:lnTo>
                <a:lnTo>
                  <a:pt x="0" y="7874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9"/>
          <p:cNvSpPr/>
          <p:nvPr/>
        </p:nvSpPr>
        <p:spPr>
          <a:xfrm>
            <a:off x="1066800" y="2743200"/>
            <a:ext cx="607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不改變現有流程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066800" y="3200400"/>
            <a:ext cx="6057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不強推線上點餐系統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，保留店家熟悉的作業模式。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838200" y="3683000"/>
            <a:ext cx="50800" cy="787400"/>
          </a:xfrm>
          <a:custGeom>
            <a:avLst/>
            <a:gdLst/>
            <a:ahLst/>
            <a:cxnLst/>
            <a:rect l="l" t="t" r="r" b="b"/>
            <a:pathLst>
              <a:path w="50800" h="787400">
                <a:moveTo>
                  <a:pt x="0" y="0"/>
                </a:moveTo>
                <a:lnTo>
                  <a:pt x="50800" y="0"/>
                </a:lnTo>
                <a:lnTo>
                  <a:pt x="50800" y="787400"/>
                </a:lnTo>
                <a:lnTo>
                  <a:pt x="0" y="787400"/>
                </a:lnTo>
                <a:lnTo>
                  <a:pt x="0" y="0"/>
                </a:ln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4" name="Text 12"/>
          <p:cNvSpPr/>
          <p:nvPr/>
        </p:nvSpPr>
        <p:spPr>
          <a:xfrm>
            <a:off x="1066800" y="3683000"/>
            <a:ext cx="607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解決資訊落差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066800" y="4140200"/>
            <a:ext cx="6057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專注於解決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資訊落差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與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顧客搜尋不便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的問題。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14350" y="4933950"/>
            <a:ext cx="6756400" cy="3949700"/>
          </a:xfrm>
          <a:custGeom>
            <a:avLst/>
            <a:gdLst/>
            <a:ahLst/>
            <a:cxnLst/>
            <a:rect l="l" t="t" r="r" b="b"/>
            <a:pathLst>
              <a:path w="6756400" h="3949700">
                <a:moveTo>
                  <a:pt x="101586" y="0"/>
                </a:moveTo>
                <a:lnTo>
                  <a:pt x="6654814" y="0"/>
                </a:lnTo>
                <a:cubicBezTo>
                  <a:pt x="6710918" y="0"/>
                  <a:pt x="6756400" y="45482"/>
                  <a:pt x="6756400" y="101586"/>
                </a:cubicBezTo>
                <a:lnTo>
                  <a:pt x="6756400" y="3848114"/>
                </a:lnTo>
                <a:cubicBezTo>
                  <a:pt x="6756400" y="3904218"/>
                  <a:pt x="6710918" y="3949700"/>
                  <a:pt x="6654814" y="3949700"/>
                </a:cubicBezTo>
                <a:lnTo>
                  <a:pt x="101586" y="3949700"/>
                </a:lnTo>
                <a:cubicBezTo>
                  <a:pt x="45482" y="3949700"/>
                  <a:pt x="0" y="3904218"/>
                  <a:pt x="0" y="3848114"/>
                </a:cubicBezTo>
                <a:lnTo>
                  <a:pt x="0" y="101586"/>
                </a:lnTo>
                <a:cubicBezTo>
                  <a:pt x="0" y="45519"/>
                  <a:pt x="45519" y="0"/>
                  <a:pt x="101586" y="0"/>
                </a:cubicBezTo>
                <a:close/>
              </a:path>
            </a:pathLst>
          </a:custGeom>
          <a:solidFill>
            <a:srgbClr val="D4A373">
              <a:alpha val="10196"/>
            </a:srgbClr>
          </a:solidFill>
          <a:ln w="12700">
            <a:solidFill>
              <a:srgbClr val="D4A37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" name="Shape 15"/>
          <p:cNvSpPr/>
          <p:nvPr/>
        </p:nvSpPr>
        <p:spPr>
          <a:xfrm>
            <a:off x="838200" y="63754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45306" y="190500"/>
                </a:moveTo>
                <a:cubicBezTo>
                  <a:pt x="148927" y="179437"/>
                  <a:pt x="156170" y="169416"/>
                  <a:pt x="164356" y="160784"/>
                </a:cubicBezTo>
                <a:cubicBezTo>
                  <a:pt x="180578" y="143718"/>
                  <a:pt x="190500" y="120650"/>
                  <a:pt x="190500" y="95250"/>
                </a:cubicBezTo>
                <a:cubicBezTo>
                  <a:pt x="190500" y="42664"/>
                  <a:pt x="147836" y="0"/>
                  <a:pt x="95250" y="0"/>
                </a:cubicBezTo>
                <a:cubicBezTo>
                  <a:pt x="42664" y="0"/>
                  <a:pt x="0" y="42664"/>
                  <a:pt x="0" y="95250"/>
                </a:cubicBezTo>
                <a:cubicBezTo>
                  <a:pt x="0" y="120650"/>
                  <a:pt x="9922" y="143718"/>
                  <a:pt x="26144" y="160784"/>
                </a:cubicBezTo>
                <a:cubicBezTo>
                  <a:pt x="34330" y="169416"/>
                  <a:pt x="41622" y="179437"/>
                  <a:pt x="45194" y="190500"/>
                </a:cubicBezTo>
                <a:lnTo>
                  <a:pt x="145256" y="190500"/>
                </a:lnTo>
                <a:close/>
                <a:moveTo>
                  <a:pt x="142875" y="214313"/>
                </a:moveTo>
                <a:lnTo>
                  <a:pt x="47625" y="214313"/>
                </a:lnTo>
                <a:lnTo>
                  <a:pt x="47625" y="222250"/>
                </a:lnTo>
                <a:cubicBezTo>
                  <a:pt x="47625" y="244177"/>
                  <a:pt x="65385" y="261937"/>
                  <a:pt x="87313" y="261937"/>
                </a:cubicBezTo>
                <a:lnTo>
                  <a:pt x="103188" y="261937"/>
                </a:lnTo>
                <a:cubicBezTo>
                  <a:pt x="125115" y="261937"/>
                  <a:pt x="142875" y="244177"/>
                  <a:pt x="142875" y="222250"/>
                </a:cubicBezTo>
                <a:lnTo>
                  <a:pt x="142875" y="214313"/>
                </a:lnTo>
                <a:close/>
                <a:moveTo>
                  <a:pt x="91281" y="55563"/>
                </a:moveTo>
                <a:cubicBezTo>
                  <a:pt x="71537" y="55563"/>
                  <a:pt x="55563" y="71537"/>
                  <a:pt x="55563" y="91281"/>
                </a:cubicBezTo>
                <a:cubicBezTo>
                  <a:pt x="55563" y="97879"/>
                  <a:pt x="50254" y="103188"/>
                  <a:pt x="43656" y="103188"/>
                </a:cubicBezTo>
                <a:cubicBezTo>
                  <a:pt x="37058" y="103188"/>
                  <a:pt x="31750" y="97879"/>
                  <a:pt x="31750" y="91281"/>
                </a:cubicBezTo>
                <a:cubicBezTo>
                  <a:pt x="31750" y="58390"/>
                  <a:pt x="58390" y="31750"/>
                  <a:pt x="91281" y="31750"/>
                </a:cubicBezTo>
                <a:cubicBezTo>
                  <a:pt x="97879" y="31750"/>
                  <a:pt x="103188" y="37058"/>
                  <a:pt x="103188" y="43656"/>
                </a:cubicBezTo>
                <a:cubicBezTo>
                  <a:pt x="103188" y="50254"/>
                  <a:pt x="97879" y="55563"/>
                  <a:pt x="91281" y="55563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8" name="Text 16"/>
          <p:cNvSpPr/>
          <p:nvPr/>
        </p:nvSpPr>
        <p:spPr>
          <a:xfrm>
            <a:off x="1244600" y="6324600"/>
            <a:ext cx="1054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核心理念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774700" y="6832600"/>
            <a:ext cx="63373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用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最低限度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的數位工具，解決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最關鍵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的問題，同時保留餐飲業的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人情味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與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彈性</a:t>
            </a:r>
            <a:r>
              <a:rPr lang="en-US" sz="1600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7477720" y="1676400"/>
            <a:ext cx="8267700" cy="5232400"/>
          </a:xfrm>
          <a:custGeom>
            <a:avLst/>
            <a:gdLst/>
            <a:ahLst/>
            <a:cxnLst/>
            <a:rect l="l" t="t" r="r" b="b"/>
            <a:pathLst>
              <a:path w="8267700" h="5232400">
                <a:moveTo>
                  <a:pt x="101613" y="0"/>
                </a:moveTo>
                <a:lnTo>
                  <a:pt x="8166087" y="0"/>
                </a:lnTo>
                <a:cubicBezTo>
                  <a:pt x="8222206" y="0"/>
                  <a:pt x="8267700" y="45494"/>
                  <a:pt x="8267700" y="101613"/>
                </a:cubicBezTo>
                <a:lnTo>
                  <a:pt x="8267700" y="5130787"/>
                </a:lnTo>
                <a:cubicBezTo>
                  <a:pt x="8267700" y="5186906"/>
                  <a:pt x="8222206" y="5232400"/>
                  <a:pt x="8166087" y="5232400"/>
                </a:cubicBezTo>
                <a:lnTo>
                  <a:pt x="101613" y="5232400"/>
                </a:lnTo>
                <a:cubicBezTo>
                  <a:pt x="45494" y="5232400"/>
                  <a:pt x="0" y="5186906"/>
                  <a:pt x="0" y="5130787"/>
                </a:cubicBezTo>
                <a:lnTo>
                  <a:pt x="0" y="101613"/>
                </a:lnTo>
                <a:cubicBezTo>
                  <a:pt x="0" y="45531"/>
                  <a:pt x="45531" y="0"/>
                  <a:pt x="101613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1" name="Shape 19"/>
          <p:cNvSpPr/>
          <p:nvPr/>
        </p:nvSpPr>
        <p:spPr>
          <a:xfrm>
            <a:off x="7731720" y="193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Shape 20"/>
          <p:cNvSpPr/>
          <p:nvPr/>
        </p:nvSpPr>
        <p:spPr>
          <a:xfrm>
            <a:off x="7893645" y="2108200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153541" y="-9376"/>
                </a:moveTo>
                <a:cubicBezTo>
                  <a:pt x="151507" y="-13345"/>
                  <a:pt x="147389" y="-15875"/>
                  <a:pt x="142925" y="-15875"/>
                </a:cubicBezTo>
                <a:cubicBezTo>
                  <a:pt x="138460" y="-15875"/>
                  <a:pt x="134342" y="-13345"/>
                  <a:pt x="132308" y="-9376"/>
                </a:cubicBezTo>
                <a:lnTo>
                  <a:pt x="95796" y="62161"/>
                </a:lnTo>
                <a:lnTo>
                  <a:pt x="16470" y="74761"/>
                </a:lnTo>
                <a:cubicBezTo>
                  <a:pt x="12055" y="75456"/>
                  <a:pt x="8384" y="78581"/>
                  <a:pt x="6995" y="82848"/>
                </a:cubicBezTo>
                <a:cubicBezTo>
                  <a:pt x="5606" y="87114"/>
                  <a:pt x="6747" y="91777"/>
                  <a:pt x="9872" y="94952"/>
                </a:cubicBezTo>
                <a:lnTo>
                  <a:pt x="66625" y="151755"/>
                </a:lnTo>
                <a:lnTo>
                  <a:pt x="54124" y="231080"/>
                </a:lnTo>
                <a:cubicBezTo>
                  <a:pt x="53429" y="235496"/>
                  <a:pt x="55265" y="239961"/>
                  <a:pt x="58886" y="242590"/>
                </a:cubicBezTo>
                <a:cubicBezTo>
                  <a:pt x="62508" y="245219"/>
                  <a:pt x="67270" y="245616"/>
                  <a:pt x="71289" y="243582"/>
                </a:cubicBezTo>
                <a:lnTo>
                  <a:pt x="142925" y="207169"/>
                </a:lnTo>
                <a:lnTo>
                  <a:pt x="214511" y="243582"/>
                </a:lnTo>
                <a:cubicBezTo>
                  <a:pt x="218480" y="245616"/>
                  <a:pt x="223292" y="245219"/>
                  <a:pt x="226913" y="242590"/>
                </a:cubicBezTo>
                <a:cubicBezTo>
                  <a:pt x="230535" y="239961"/>
                  <a:pt x="232370" y="235545"/>
                  <a:pt x="231676" y="231080"/>
                </a:cubicBezTo>
                <a:lnTo>
                  <a:pt x="219125" y="151755"/>
                </a:lnTo>
                <a:lnTo>
                  <a:pt x="275878" y="94952"/>
                </a:lnTo>
                <a:cubicBezTo>
                  <a:pt x="279053" y="91777"/>
                  <a:pt x="280144" y="87114"/>
                  <a:pt x="278755" y="82848"/>
                </a:cubicBezTo>
                <a:cubicBezTo>
                  <a:pt x="277366" y="78581"/>
                  <a:pt x="273745" y="75456"/>
                  <a:pt x="269280" y="74761"/>
                </a:cubicBezTo>
                <a:lnTo>
                  <a:pt x="190004" y="62161"/>
                </a:lnTo>
                <a:lnTo>
                  <a:pt x="153541" y="-9376"/>
                </a:ln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3" name="Text 21"/>
          <p:cNvSpPr/>
          <p:nvPr/>
        </p:nvSpPr>
        <p:spPr>
          <a:xfrm>
            <a:off x="8493720" y="2038350"/>
            <a:ext cx="20320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5F5F1"/>
                </a:solidFill>
                <a:latin typeface="阿里妈妈数黑体" pitchFamily="34" charset="0"/>
                <a:ea typeface="阿里妈妈数黑体" pitchFamily="34" charset="-122"/>
                <a:cs typeface="阿里妈妈数黑体" pitchFamily="34" charset="-120"/>
              </a:rPr>
              <a:t>兩大核心功能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7731720" y="2743200"/>
            <a:ext cx="7759700" cy="1854200"/>
          </a:xfrm>
          <a:custGeom>
            <a:avLst/>
            <a:gdLst/>
            <a:ahLst/>
            <a:cxnLst/>
            <a:rect l="l" t="t" r="r" b="b"/>
            <a:pathLst>
              <a:path w="7759700" h="1854200">
                <a:moveTo>
                  <a:pt x="101592" y="0"/>
                </a:moveTo>
                <a:lnTo>
                  <a:pt x="7658108" y="0"/>
                </a:lnTo>
                <a:cubicBezTo>
                  <a:pt x="7714216" y="0"/>
                  <a:pt x="7759700" y="45484"/>
                  <a:pt x="7759700" y="101592"/>
                </a:cubicBezTo>
                <a:lnTo>
                  <a:pt x="7759700" y="1752608"/>
                </a:lnTo>
                <a:cubicBezTo>
                  <a:pt x="7759700" y="1808716"/>
                  <a:pt x="7714216" y="1854200"/>
                  <a:pt x="7658108" y="1854200"/>
                </a:cubicBezTo>
                <a:lnTo>
                  <a:pt x="101592" y="1854200"/>
                </a:lnTo>
                <a:cubicBezTo>
                  <a:pt x="45484" y="1854200"/>
                  <a:pt x="0" y="1808716"/>
                  <a:pt x="0" y="1752608"/>
                </a:cubicBezTo>
                <a:lnTo>
                  <a:pt x="0" y="101592"/>
                </a:lnTo>
                <a:cubicBezTo>
                  <a:pt x="0" y="45522"/>
                  <a:pt x="45522" y="0"/>
                  <a:pt x="101592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5" name="Shape 23"/>
          <p:cNvSpPr/>
          <p:nvPr/>
        </p:nvSpPr>
        <p:spPr>
          <a:xfrm>
            <a:off x="7934920" y="2946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6" name="Text 24"/>
          <p:cNvSpPr/>
          <p:nvPr/>
        </p:nvSpPr>
        <p:spPr>
          <a:xfrm>
            <a:off x="8079581" y="3048000"/>
            <a:ext cx="317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8595320" y="3022600"/>
            <a:ext cx="1435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數位公告欄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934920" y="3606800"/>
            <a:ext cx="7454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解決店家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宣傳不易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、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顧客資訊不透明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的問題。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7934920" y="40386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0" name="Text 28"/>
          <p:cNvSpPr/>
          <p:nvPr/>
        </p:nvSpPr>
        <p:spPr>
          <a:xfrm>
            <a:off x="7934920" y="40386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店休通知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8950920" y="40386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2" name="Text 30"/>
          <p:cNvSpPr/>
          <p:nvPr/>
        </p:nvSpPr>
        <p:spPr>
          <a:xfrm>
            <a:off x="8950920" y="40386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完售公告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9966920" y="40386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4" name="Text 32"/>
          <p:cNvSpPr/>
          <p:nvPr/>
        </p:nvSpPr>
        <p:spPr>
          <a:xfrm>
            <a:off x="9966920" y="40386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活動推播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7731720" y="4800600"/>
            <a:ext cx="7759700" cy="1854200"/>
          </a:xfrm>
          <a:custGeom>
            <a:avLst/>
            <a:gdLst/>
            <a:ahLst/>
            <a:cxnLst/>
            <a:rect l="l" t="t" r="r" b="b"/>
            <a:pathLst>
              <a:path w="7759700" h="1854200">
                <a:moveTo>
                  <a:pt x="101592" y="0"/>
                </a:moveTo>
                <a:lnTo>
                  <a:pt x="7658108" y="0"/>
                </a:lnTo>
                <a:cubicBezTo>
                  <a:pt x="7714216" y="0"/>
                  <a:pt x="7759700" y="45484"/>
                  <a:pt x="7759700" y="101592"/>
                </a:cubicBezTo>
                <a:lnTo>
                  <a:pt x="7759700" y="1752608"/>
                </a:lnTo>
                <a:cubicBezTo>
                  <a:pt x="7759700" y="1808716"/>
                  <a:pt x="7714216" y="1854200"/>
                  <a:pt x="7658108" y="1854200"/>
                </a:cubicBezTo>
                <a:lnTo>
                  <a:pt x="101592" y="1854200"/>
                </a:lnTo>
                <a:cubicBezTo>
                  <a:pt x="45484" y="1854200"/>
                  <a:pt x="0" y="1808716"/>
                  <a:pt x="0" y="1752608"/>
                </a:cubicBezTo>
                <a:lnTo>
                  <a:pt x="0" y="101592"/>
                </a:lnTo>
                <a:cubicBezTo>
                  <a:pt x="0" y="45522"/>
                  <a:pt x="45522" y="0"/>
                  <a:pt x="101592" y="0"/>
                </a:cubicBezTo>
                <a:close/>
              </a:path>
            </a:pathLst>
          </a:custGeom>
          <a:solidFill>
            <a:srgbClr val="2C2C2C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" name="Shape 34"/>
          <p:cNvSpPr/>
          <p:nvPr/>
        </p:nvSpPr>
        <p:spPr>
          <a:xfrm>
            <a:off x="7934920" y="5003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7" name="Text 35"/>
          <p:cNvSpPr/>
          <p:nvPr/>
        </p:nvSpPr>
        <p:spPr>
          <a:xfrm>
            <a:off x="8062317" y="5105400"/>
            <a:ext cx="35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C2C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8595320" y="5080000"/>
            <a:ext cx="1689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一鍵撥號訂餐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7934920" y="5664200"/>
            <a:ext cx="74549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簡化訂餐流程，將</a:t>
            </a:r>
            <a:r>
              <a:rPr lang="en-US" sz="16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菜單數位化</a:t>
            </a:r>
            <a:r>
              <a:rPr lang="en-US" sz="16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以輔助電話點餐。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7934920" y="60960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1" name="Text 39"/>
          <p:cNvSpPr/>
          <p:nvPr/>
        </p:nvSpPr>
        <p:spPr>
          <a:xfrm>
            <a:off x="7934920" y="60960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查看菜單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950920" y="60960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3" name="Text 41"/>
          <p:cNvSpPr/>
          <p:nvPr/>
        </p:nvSpPr>
        <p:spPr>
          <a:xfrm>
            <a:off x="8950920" y="60960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一鍵撥號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9966920" y="6096000"/>
            <a:ext cx="914400" cy="355600"/>
          </a:xfrm>
          <a:custGeom>
            <a:avLst/>
            <a:gdLst/>
            <a:ahLst/>
            <a:cxnLst/>
            <a:rect l="l" t="t" r="r" b="b"/>
            <a:pathLst>
              <a:path w="914400" h="355600">
                <a:moveTo>
                  <a:pt x="50801" y="0"/>
                </a:moveTo>
                <a:lnTo>
                  <a:pt x="863599" y="0"/>
                </a:lnTo>
                <a:cubicBezTo>
                  <a:pt x="891656" y="0"/>
                  <a:pt x="914400" y="22744"/>
                  <a:pt x="914400" y="50801"/>
                </a:cubicBezTo>
                <a:lnTo>
                  <a:pt x="914400" y="304799"/>
                </a:lnTo>
                <a:cubicBezTo>
                  <a:pt x="914400" y="332856"/>
                  <a:pt x="891656" y="355600"/>
                  <a:pt x="8635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5" name="Text 43"/>
          <p:cNvSpPr/>
          <p:nvPr/>
        </p:nvSpPr>
        <p:spPr>
          <a:xfrm>
            <a:off x="9966920" y="6096000"/>
            <a:ext cx="10033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D4A37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縮短通話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7477720" y="7112000"/>
            <a:ext cx="4038600" cy="1778000"/>
          </a:xfrm>
          <a:custGeom>
            <a:avLst/>
            <a:gdLst/>
            <a:ahLst/>
            <a:cxnLst/>
            <a:rect l="l" t="t" r="r" b="b"/>
            <a:pathLst>
              <a:path w="4038600" h="1778000">
                <a:moveTo>
                  <a:pt x="101595" y="0"/>
                </a:moveTo>
                <a:lnTo>
                  <a:pt x="3937005" y="0"/>
                </a:lnTo>
                <a:cubicBezTo>
                  <a:pt x="3993114" y="0"/>
                  <a:pt x="4038600" y="45486"/>
                  <a:pt x="4038600" y="101595"/>
                </a:cubicBezTo>
                <a:lnTo>
                  <a:pt x="4038600" y="1676405"/>
                </a:lnTo>
                <a:cubicBezTo>
                  <a:pt x="4038600" y="1732514"/>
                  <a:pt x="3993114" y="1778000"/>
                  <a:pt x="3937005" y="1778000"/>
                </a:cubicBezTo>
                <a:lnTo>
                  <a:pt x="101595" y="1778000"/>
                </a:lnTo>
                <a:cubicBezTo>
                  <a:pt x="45486" y="1778000"/>
                  <a:pt x="0" y="1732514"/>
                  <a:pt x="0" y="1676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7" name="Shape 45"/>
          <p:cNvSpPr/>
          <p:nvPr/>
        </p:nvSpPr>
        <p:spPr>
          <a:xfrm>
            <a:off x="9189641" y="7315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8" name="Shape 46"/>
          <p:cNvSpPr/>
          <p:nvPr/>
        </p:nvSpPr>
        <p:spPr>
          <a:xfrm>
            <a:off x="9367441" y="74930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254000"/>
                </a:moveTo>
                <a:cubicBezTo>
                  <a:pt x="197093" y="254000"/>
                  <a:pt x="254000" y="197093"/>
                  <a:pt x="254000" y="127000"/>
                </a:cubicBezTo>
                <a:cubicBezTo>
                  <a:pt x="254000" y="56907"/>
                  <a:pt x="197093" y="0"/>
                  <a:pt x="127000" y="0"/>
                </a:cubicBezTo>
                <a:cubicBezTo>
                  <a:pt x="56907" y="0"/>
                  <a:pt x="0" y="56907"/>
                  <a:pt x="0" y="127000"/>
                </a:cubicBezTo>
                <a:cubicBezTo>
                  <a:pt x="0" y="197093"/>
                  <a:pt x="56907" y="254000"/>
                  <a:pt x="127000" y="254000"/>
                </a:cubicBezTo>
                <a:close/>
                <a:moveTo>
                  <a:pt x="168870" y="105519"/>
                </a:moveTo>
                <a:lnTo>
                  <a:pt x="129183" y="169019"/>
                </a:lnTo>
                <a:cubicBezTo>
                  <a:pt x="127099" y="172343"/>
                  <a:pt x="123527" y="174427"/>
                  <a:pt x="119608" y="174625"/>
                </a:cubicBezTo>
                <a:cubicBezTo>
                  <a:pt x="115689" y="174823"/>
                  <a:pt x="111919" y="173038"/>
                  <a:pt x="109587" y="169863"/>
                </a:cubicBezTo>
                <a:lnTo>
                  <a:pt x="85775" y="138113"/>
                </a:lnTo>
                <a:cubicBezTo>
                  <a:pt x="81806" y="132854"/>
                  <a:pt x="82897" y="125413"/>
                  <a:pt x="88156" y="121444"/>
                </a:cubicBezTo>
                <a:cubicBezTo>
                  <a:pt x="93414" y="117475"/>
                  <a:pt x="100856" y="118566"/>
                  <a:pt x="104825" y="123825"/>
                </a:cubicBezTo>
                <a:lnTo>
                  <a:pt x="118219" y="141684"/>
                </a:lnTo>
                <a:lnTo>
                  <a:pt x="148679" y="92918"/>
                </a:lnTo>
                <a:cubicBezTo>
                  <a:pt x="152152" y="87362"/>
                  <a:pt x="159494" y="85626"/>
                  <a:pt x="165100" y="89148"/>
                </a:cubicBezTo>
                <a:cubicBezTo>
                  <a:pt x="170706" y="92670"/>
                  <a:pt x="172393" y="99963"/>
                  <a:pt x="168870" y="105569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9" name="Text 47"/>
          <p:cNvSpPr/>
          <p:nvPr/>
        </p:nvSpPr>
        <p:spPr>
          <a:xfrm>
            <a:off x="7623770" y="8026400"/>
            <a:ext cx="3746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極低門檻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7636470" y="8432800"/>
            <a:ext cx="3721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店家/顧客皆易用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11714361" y="7112000"/>
            <a:ext cx="4038600" cy="1778000"/>
          </a:xfrm>
          <a:custGeom>
            <a:avLst/>
            <a:gdLst/>
            <a:ahLst/>
            <a:cxnLst/>
            <a:rect l="l" t="t" r="r" b="b"/>
            <a:pathLst>
              <a:path w="4038600" h="1778000">
                <a:moveTo>
                  <a:pt x="101595" y="0"/>
                </a:moveTo>
                <a:lnTo>
                  <a:pt x="3937005" y="0"/>
                </a:lnTo>
                <a:cubicBezTo>
                  <a:pt x="3993114" y="0"/>
                  <a:pt x="4038600" y="45486"/>
                  <a:pt x="4038600" y="101595"/>
                </a:cubicBezTo>
                <a:lnTo>
                  <a:pt x="4038600" y="1676405"/>
                </a:lnTo>
                <a:cubicBezTo>
                  <a:pt x="4038600" y="1732514"/>
                  <a:pt x="3993114" y="1778000"/>
                  <a:pt x="3937005" y="1778000"/>
                </a:cubicBezTo>
                <a:lnTo>
                  <a:pt x="101595" y="1778000"/>
                </a:lnTo>
                <a:cubicBezTo>
                  <a:pt x="45486" y="1778000"/>
                  <a:pt x="0" y="1732514"/>
                  <a:pt x="0" y="1676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3D3D3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2" name="Shape 50"/>
          <p:cNvSpPr/>
          <p:nvPr/>
        </p:nvSpPr>
        <p:spPr>
          <a:xfrm>
            <a:off x="13426281" y="7315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373">
              <a:alpha val="20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3" name="Shape 51"/>
          <p:cNvSpPr/>
          <p:nvPr/>
        </p:nvSpPr>
        <p:spPr>
          <a:xfrm>
            <a:off x="13604081" y="74930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19559" y="43210"/>
                </a:moveTo>
                <a:lnTo>
                  <a:pt x="127000" y="53479"/>
                </a:lnTo>
                <a:lnTo>
                  <a:pt x="134441" y="43210"/>
                </a:lnTo>
                <a:cubicBezTo>
                  <a:pt x="146844" y="26045"/>
                  <a:pt x="166787" y="15875"/>
                  <a:pt x="187970" y="15875"/>
                </a:cubicBezTo>
                <a:cubicBezTo>
                  <a:pt x="224433" y="15875"/>
                  <a:pt x="254000" y="45442"/>
                  <a:pt x="254000" y="81905"/>
                </a:cubicBezTo>
                <a:lnTo>
                  <a:pt x="254000" y="83195"/>
                </a:lnTo>
                <a:cubicBezTo>
                  <a:pt x="254000" y="138857"/>
                  <a:pt x="184596" y="203498"/>
                  <a:pt x="148382" y="231130"/>
                </a:cubicBezTo>
                <a:cubicBezTo>
                  <a:pt x="142230" y="235793"/>
                  <a:pt x="134689" y="238125"/>
                  <a:pt x="127000" y="238125"/>
                </a:cubicBezTo>
                <a:cubicBezTo>
                  <a:pt x="119311" y="238125"/>
                  <a:pt x="111720" y="235843"/>
                  <a:pt x="105618" y="231130"/>
                </a:cubicBezTo>
                <a:cubicBezTo>
                  <a:pt x="69404" y="203498"/>
                  <a:pt x="0" y="138857"/>
                  <a:pt x="0" y="83195"/>
                </a:cubicBezTo>
                <a:lnTo>
                  <a:pt x="0" y="81905"/>
                </a:lnTo>
                <a:cubicBezTo>
                  <a:pt x="0" y="45442"/>
                  <a:pt x="29567" y="15875"/>
                  <a:pt x="66030" y="15875"/>
                </a:cubicBezTo>
                <a:cubicBezTo>
                  <a:pt x="87213" y="15875"/>
                  <a:pt x="107156" y="26045"/>
                  <a:pt x="119559" y="43210"/>
                </a:cubicBezTo>
                <a:close/>
              </a:path>
            </a:pathLst>
          </a:custGeom>
          <a:solidFill>
            <a:srgbClr val="D4A37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" name="Text 52"/>
          <p:cNvSpPr/>
          <p:nvPr/>
        </p:nvSpPr>
        <p:spPr>
          <a:xfrm>
            <a:off x="11860411" y="8026400"/>
            <a:ext cx="3746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5F5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保留人情味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11873111" y="8432800"/>
            <a:ext cx="3721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A8A39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維持口頭互動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733</Words>
  <Application>Microsoft Macintosh PowerPoint</Application>
  <PresentationFormat>自訂</PresentationFormat>
  <Paragraphs>281</Paragraphs>
  <Slides>16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微软雅黑</vt:lpstr>
      <vt:lpstr>阿里妈妈数黑体</vt:lpstr>
      <vt:lpstr>MiSans</vt:lpstr>
      <vt:lpstr>Arial</vt:lpstr>
      <vt:lpstr>Custom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餐飲營運痛點與共同挑戰分析</dc:title>
  <dc:subject>餐飲營運痛點與共同挑戰分析</dc:subject>
  <dc:creator>Kimi</dc:creator>
  <cp:lastModifiedBy>俊德 吳</cp:lastModifiedBy>
  <cp:revision>3</cp:revision>
  <dcterms:created xsi:type="dcterms:W3CDTF">2026-01-06T05:44:22Z</dcterms:created>
  <dcterms:modified xsi:type="dcterms:W3CDTF">2026-01-08T03:00:45Z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餐飲營運痛點與共同挑戰分析","ContentProducer":"001191110108MACG2KBH8F10000","ProduceID":"19b91cdf-a722-807f-8000-0000c2d995eb","ReservedCode1":"","ContentPropagator":"001191110108MACG2KBH8F20000","PropagateID":"19b91cdf-a722-807f-8000-0000c2d995eb","ReservedCode2":""}</vt:lpwstr>
  </property>
</Properties>
</file>